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4"/>
  </p:notesMasterIdLst>
  <p:sldIdLst>
    <p:sldId id="256" r:id="rId2"/>
    <p:sldId id="373" r:id="rId3"/>
    <p:sldId id="377" r:id="rId4"/>
    <p:sldId id="378" r:id="rId5"/>
    <p:sldId id="365" r:id="rId6"/>
    <p:sldId id="396" r:id="rId7"/>
    <p:sldId id="368" r:id="rId8"/>
    <p:sldId id="366" r:id="rId9"/>
    <p:sldId id="374" r:id="rId10"/>
    <p:sldId id="381" r:id="rId11"/>
    <p:sldId id="382" r:id="rId12"/>
    <p:sldId id="383" r:id="rId13"/>
    <p:sldId id="384" r:id="rId14"/>
    <p:sldId id="262" r:id="rId15"/>
    <p:sldId id="261" r:id="rId16"/>
    <p:sldId id="263" r:id="rId17"/>
    <p:sldId id="385" r:id="rId18"/>
    <p:sldId id="264" r:id="rId19"/>
    <p:sldId id="386" r:id="rId20"/>
    <p:sldId id="265" r:id="rId21"/>
    <p:sldId id="387" r:id="rId22"/>
    <p:sldId id="388" r:id="rId23"/>
    <p:sldId id="395" r:id="rId24"/>
    <p:sldId id="390" r:id="rId25"/>
    <p:sldId id="391" r:id="rId26"/>
    <p:sldId id="392" r:id="rId27"/>
    <p:sldId id="393" r:id="rId28"/>
    <p:sldId id="274" r:id="rId29"/>
    <p:sldId id="276" r:id="rId30"/>
    <p:sldId id="273" r:id="rId31"/>
    <p:sldId id="277" r:id="rId32"/>
    <p:sldId id="394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45655"/>
    <a:srgbClr val="D576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368"/>
    <p:restoredTop sz="76685"/>
  </p:normalViewPr>
  <p:slideViewPr>
    <p:cSldViewPr snapToGrid="0" snapToObjects="1">
      <p:cViewPr varScale="1">
        <p:scale>
          <a:sx n="93" d="100"/>
          <a:sy n="93" d="100"/>
        </p:scale>
        <p:origin x="1224" y="208"/>
      </p:cViewPr>
      <p:guideLst/>
    </p:cSldViewPr>
  </p:slideViewPr>
  <p:notesTextViewPr>
    <p:cViewPr>
      <p:scale>
        <a:sx n="1" d="1"/>
        <a:sy n="1" d="1"/>
      </p:scale>
      <p:origin x="0" y="-8"/>
    </p:cViewPr>
  </p:notesTextViewPr>
  <p:notesViewPr>
    <p:cSldViewPr snapToGrid="0" snapToObjects="1">
      <p:cViewPr varScale="1">
        <p:scale>
          <a:sx n="94" d="100"/>
          <a:sy n="94" d="100"/>
        </p:scale>
        <p:origin x="3552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98C6E6-52ED-C941-A185-F256323676CA}" type="datetimeFigureOut">
              <a:rPr lang="en-US" smtClean="0"/>
              <a:t>10/22/20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600"/>
            </a:lvl1pPr>
          </a:lstStyle>
          <a:p>
            <a:fld id="{66D2EBF9-689D-0A4D-989B-45A2E0D9B7C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71829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Hello everyone,</a:t>
            </a:r>
            <a:r>
              <a:rPr lang="zh-CN" altLang="en-US" dirty="0"/>
              <a:t> </a:t>
            </a:r>
            <a:r>
              <a:rPr lang="en-US" altLang="zh-CN" dirty="0"/>
              <a:t>today</a:t>
            </a:r>
            <a:r>
              <a:rPr lang="zh-CN" altLang="en-US" dirty="0"/>
              <a:t> </a:t>
            </a:r>
            <a:r>
              <a:rPr lang="en-US" altLang="zh-CN" dirty="0"/>
              <a:t>I</a:t>
            </a:r>
            <a:r>
              <a:rPr lang="zh-CN" altLang="en-US" dirty="0"/>
              <a:t> </a:t>
            </a:r>
            <a:r>
              <a:rPr lang="en-US" altLang="zh-CN" dirty="0"/>
              <a:t>will</a:t>
            </a:r>
            <a:r>
              <a:rPr lang="zh-CN" altLang="en-US" dirty="0"/>
              <a:t> </a:t>
            </a:r>
            <a:r>
              <a:rPr lang="en-US" altLang="zh-CN" dirty="0"/>
              <a:t>present</a:t>
            </a:r>
            <a:r>
              <a:rPr lang="zh-CN" altLang="en-US" dirty="0"/>
              <a:t> </a:t>
            </a:r>
            <a:r>
              <a:rPr lang="en-US" altLang="zh-CN" dirty="0"/>
              <a:t>our</a:t>
            </a:r>
            <a:r>
              <a:rPr lang="zh-CN" altLang="en-US" dirty="0"/>
              <a:t> </a:t>
            </a:r>
            <a:r>
              <a:rPr lang="en-US" altLang="zh-CN" dirty="0"/>
              <a:t>work</a:t>
            </a:r>
            <a:r>
              <a:rPr lang="zh-CN" altLang="en-US" dirty="0"/>
              <a:t> </a:t>
            </a:r>
            <a:r>
              <a:rPr lang="en-US" altLang="zh-CN" dirty="0" err="1"/>
              <a:t>RackSched</a:t>
            </a:r>
            <a:r>
              <a:rPr lang="en-US" altLang="zh-CN" dirty="0"/>
              <a:t>:…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D2EBF9-689D-0A4D-989B-45A2E0D9B7C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34450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So</a:t>
            </a:r>
            <a:r>
              <a:rPr lang="zh-CN" altLang="en-US" dirty="0"/>
              <a:t> </a:t>
            </a:r>
            <a:r>
              <a:rPr lang="en-US" altLang="zh-CN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…</a:t>
            </a:r>
          </a:p>
          <a:p>
            <a:r>
              <a:rPr lang="en-US" altLang="zh-CN" dirty="0"/>
              <a:t>Basically</a:t>
            </a:r>
            <a:r>
              <a:rPr lang="zh-CN" altLang="en-US" dirty="0"/>
              <a:t> 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need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answer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following</a:t>
            </a:r>
            <a:r>
              <a:rPr lang="zh-CN" altLang="en-US" dirty="0"/>
              <a:t> </a:t>
            </a:r>
            <a:r>
              <a:rPr lang="en-US" altLang="zh-CN" dirty="0"/>
              <a:t>four</a:t>
            </a:r>
            <a:r>
              <a:rPr lang="zh-CN" altLang="en-US" dirty="0"/>
              <a:t> </a:t>
            </a:r>
            <a:r>
              <a:rPr lang="en-US" altLang="zh-CN" dirty="0"/>
              <a:t>questions:…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D2EBF9-689D-0A4D-989B-45A2E0D9B7C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5155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propose</a:t>
            </a:r>
            <a:r>
              <a:rPr lang="zh-CN" altLang="en-US" dirty="0"/>
              <a:t> </a:t>
            </a:r>
            <a:r>
              <a:rPr lang="en-US" altLang="zh-CN" dirty="0" err="1"/>
              <a:t>RackSched</a:t>
            </a:r>
            <a:r>
              <a:rPr lang="zh-CN" altLang="en-US" dirty="0"/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 integrates inter-server scheduling in the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ToR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switch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address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temporal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load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imbalance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between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servers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intra-server scheduling in each server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alleviate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HOL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blocking.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The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switch performs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interserver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scheduling at per-request granularity via three modules: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First,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request scheduling module that selects a server for a new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incoming request based on server loads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Second,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request affinity module that forwards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packets of the same request to the same selected server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last,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server tracking module that tracks the real-time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load on each server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All three modules are implemented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 switch data plane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run at line rate.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Each server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has a centralized scheduler to queue and schedule requests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its own workers.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D2EBF9-689D-0A4D-989B-45A2E0D9B7C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5389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second</a:t>
            </a:r>
            <a:r>
              <a:rPr lang="zh-CN" altLang="en-US" dirty="0"/>
              <a:t> </a:t>
            </a:r>
            <a:r>
              <a:rPr lang="en-US" altLang="zh-CN" dirty="0"/>
              <a:t>question:</a:t>
            </a:r>
            <a:r>
              <a:rPr lang="zh-CN" altLang="en-US" dirty="0"/>
              <a:t> </a:t>
            </a:r>
            <a:r>
              <a:rPr lang="en-US" altLang="zh-CN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inter-server</a:t>
            </a:r>
            <a:r>
              <a:rPr lang="zh-CN" altLang="en-US" dirty="0"/>
              <a:t> </a:t>
            </a:r>
            <a:r>
              <a:rPr lang="en-US" altLang="zh-CN" dirty="0"/>
              <a:t>scheduler</a:t>
            </a:r>
            <a:r>
              <a:rPr lang="zh-CN" altLang="en-US" dirty="0"/>
              <a:t> </a:t>
            </a:r>
            <a:r>
              <a:rPr lang="en-US" altLang="zh-CN" dirty="0"/>
              <a:t>process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schedule…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D2EBF9-689D-0A4D-989B-45A2E0D9B7C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2365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figure</a:t>
            </a:r>
            <a:r>
              <a:rPr lang="zh-CN" altLang="en-US" dirty="0"/>
              <a:t> </a:t>
            </a:r>
            <a:r>
              <a:rPr lang="en-US" altLang="zh-CN" dirty="0"/>
              <a:t>shows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 err="1"/>
              <a:t>racksched</a:t>
            </a:r>
            <a:r>
              <a:rPr lang="zh-CN" altLang="en-US" dirty="0"/>
              <a:t> </a:t>
            </a:r>
            <a:r>
              <a:rPr lang="en-US" altLang="zh-CN" dirty="0"/>
              <a:t>header,</a:t>
            </a:r>
            <a:r>
              <a:rPr lang="zh-CN" altLang="en-US" dirty="0"/>
              <a:t> </a:t>
            </a:r>
            <a:r>
              <a:rPr lang="en-US" altLang="zh-CN" dirty="0"/>
              <a:t>which</a:t>
            </a:r>
            <a:r>
              <a:rPr lang="zh-CN" altLang="en-US" dirty="0"/>
              <a:t> </a:t>
            </a:r>
            <a:r>
              <a:rPr lang="en-US" altLang="zh-CN" dirty="0"/>
              <a:t>consists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three</a:t>
            </a:r>
            <a:r>
              <a:rPr lang="zh-CN" altLang="en-US" dirty="0"/>
              <a:t> </a:t>
            </a:r>
            <a:r>
              <a:rPr lang="en-US" altLang="zh-CN" dirty="0"/>
              <a:t>fields,</a:t>
            </a:r>
            <a:r>
              <a:rPr lang="zh-CN" altLang="en-US" dirty="0"/>
              <a:t> </a:t>
            </a:r>
            <a:r>
              <a:rPr lang="en-US" altLang="zh-CN" dirty="0"/>
              <a:t>TYPE,</a:t>
            </a:r>
            <a:r>
              <a:rPr lang="zh-CN" altLang="en-US" dirty="0"/>
              <a:t> </a:t>
            </a:r>
            <a:r>
              <a:rPr lang="en-US" altLang="zh-CN" dirty="0"/>
              <a:t>indicating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packet</a:t>
            </a:r>
            <a:r>
              <a:rPr lang="zh-CN" altLang="en-US" dirty="0"/>
              <a:t> </a:t>
            </a:r>
            <a:r>
              <a:rPr lang="en-US" altLang="zh-CN" dirty="0"/>
              <a:t>type;</a:t>
            </a:r>
            <a:r>
              <a:rPr lang="zh-CN" altLang="en-US" dirty="0"/>
              <a:t> </a:t>
            </a:r>
            <a:r>
              <a:rPr lang="en-US" altLang="zh-CN" dirty="0"/>
              <a:t>REQ_ID,</a:t>
            </a:r>
            <a:r>
              <a:rPr lang="zh-CN" altLang="en-US" dirty="0"/>
              <a:t> 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used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ensure</a:t>
            </a:r>
            <a:r>
              <a:rPr lang="zh-CN" altLang="en-US" dirty="0"/>
              <a:t> </a:t>
            </a:r>
            <a:r>
              <a:rPr lang="en-US" altLang="zh-CN" dirty="0"/>
              <a:t>request</a:t>
            </a:r>
            <a:r>
              <a:rPr lang="zh-CN" altLang="en-US" dirty="0"/>
              <a:t> </a:t>
            </a:r>
            <a:r>
              <a:rPr lang="en-US" altLang="zh-CN" dirty="0"/>
              <a:t>affinity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LOAD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store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real-time</a:t>
            </a:r>
            <a:r>
              <a:rPr lang="zh-CN" altLang="en-US" dirty="0"/>
              <a:t> </a:t>
            </a:r>
            <a:r>
              <a:rPr lang="en-US" altLang="zh-CN" dirty="0"/>
              <a:t>queue</a:t>
            </a:r>
            <a:r>
              <a:rPr lang="zh-CN" altLang="en-US" dirty="0"/>
              <a:t> </a:t>
            </a:r>
            <a:r>
              <a:rPr lang="en-US" altLang="zh-CN" dirty="0"/>
              <a:t>length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server.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RackSched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orthogonal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and compatible with other network functionalities, such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 flow/congestion control, which is typically implemented by the transport layer or the RPC layer.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only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requires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add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racksched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header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beginning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payload.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D2EBF9-689D-0A4D-989B-45A2E0D9B7C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4675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process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requests,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 switch keeps two sets of state. One is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ReqTable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which stores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mapping from the request IDs to the servers, and the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other is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LoadTable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which stores the queue lengths of the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servers.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When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en-US" altLang="zh-CN" sz="1200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arrives,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switch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selects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server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based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LoadTable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remember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selection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by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inserting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entry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ReqTable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When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remaining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packets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request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arrive,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switch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checks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ReqTable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get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selected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server,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which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ensures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request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affinity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reply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packets,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deletes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mapping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ReqTable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update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load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LoadTable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D2EBF9-689D-0A4D-989B-45A2E0D9B7C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3410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server</a:t>
            </a:r>
            <a:r>
              <a:rPr lang="zh-CN" altLang="en-US" dirty="0"/>
              <a:t> </a:t>
            </a:r>
            <a:r>
              <a:rPr lang="en-US" altLang="zh-CN" dirty="0" err="1"/>
              <a:t>ip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corresponding</a:t>
            </a:r>
            <a:r>
              <a:rPr lang="zh-CN" altLang="en-US" dirty="0"/>
              <a:t> </a:t>
            </a:r>
            <a:r>
              <a:rPr lang="en-US" altLang="zh-CN" dirty="0"/>
              <a:t>load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stored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register</a:t>
            </a:r>
            <a:r>
              <a:rPr lang="zh-CN" altLang="en-US" dirty="0"/>
              <a:t> </a:t>
            </a:r>
            <a:r>
              <a:rPr lang="en-US" altLang="zh-CN" dirty="0"/>
              <a:t>array.</a:t>
            </a:r>
          </a:p>
          <a:p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sampled</a:t>
            </a:r>
            <a:r>
              <a:rPr lang="zh-CN" altLang="en-US" dirty="0"/>
              <a:t> </a:t>
            </a:r>
            <a:r>
              <a:rPr lang="en-US" altLang="zh-CN" dirty="0"/>
              <a:t>server,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 err="1"/>
              <a:t>ip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load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loaded</a:t>
            </a:r>
            <a:r>
              <a:rPr lang="zh-CN" altLang="en-US" dirty="0"/>
              <a:t> </a:t>
            </a:r>
            <a:r>
              <a:rPr lang="en-US" altLang="zh-CN" dirty="0"/>
              <a:t>into</a:t>
            </a:r>
            <a:r>
              <a:rPr lang="zh-CN" altLang="en-US" dirty="0"/>
              <a:t> </a:t>
            </a:r>
            <a:r>
              <a:rPr lang="en-US" altLang="zh-CN" dirty="0"/>
              <a:t>metadata</a:t>
            </a:r>
            <a:r>
              <a:rPr lang="zh-CN" altLang="en-US" dirty="0"/>
              <a:t> </a:t>
            </a:r>
            <a:r>
              <a:rPr lang="en-US" altLang="zh-CN" dirty="0"/>
              <a:t>fields.</a:t>
            </a:r>
          </a:p>
          <a:p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implement</a:t>
            </a:r>
            <a:r>
              <a:rPr lang="zh-CN" altLang="en-US" dirty="0"/>
              <a:t> </a:t>
            </a:r>
            <a:r>
              <a:rPr lang="en-US" altLang="zh-CN" dirty="0"/>
              <a:t>power-of-k</a:t>
            </a:r>
            <a:r>
              <a:rPr lang="zh-CN" altLang="en-US" dirty="0"/>
              <a:t> </a:t>
            </a:r>
            <a:r>
              <a:rPr lang="en-US" altLang="zh-CN" dirty="0"/>
              <a:t>choices,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switch</a:t>
            </a:r>
            <a:r>
              <a:rPr lang="zh-CN" altLang="en-US" dirty="0"/>
              <a:t> </a:t>
            </a:r>
            <a:r>
              <a:rPr lang="en-US" altLang="zh-CN" dirty="0"/>
              <a:t>samples</a:t>
            </a:r>
            <a:r>
              <a:rPr lang="zh-CN" altLang="en-US" dirty="0"/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 servers and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chooses the one with the shortest queue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 them.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Instead of using multiple stages to scan the server loads linearly,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w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tree-based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parallel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computation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compute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minimal with fewer stages.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comparisons between two servers in each layer of the tree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have no dependencies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they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 be done in parallel in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same stage.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D2EBF9-689D-0A4D-989B-45A2E0D9B7C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3429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ensure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request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affinity,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switch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keeps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ReqTable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build a multi-stage hash table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handle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hash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collisions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supports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necessary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operations, including insert, read and remove.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insertion,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 switch iterates over the stages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find an empty slot to insert a new request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read,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switch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finds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matched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slot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read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server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IP.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removal,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switch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also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iterates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over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stages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removes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completed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request.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D2EBF9-689D-0A4D-989B-45A2E0D9B7C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7738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D2EBF9-689D-0A4D-989B-45A2E0D9B7CF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07911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/>
              <a:t>RackSched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general</a:t>
            </a:r>
            <a:r>
              <a:rPr lang="zh-CN" altLang="en-US" dirty="0"/>
              <a:t> </a:t>
            </a:r>
            <a:r>
              <a:rPr lang="en-US" altLang="zh-CN" dirty="0"/>
              <a:t>approach</a:t>
            </a:r>
            <a:r>
              <a:rPr lang="zh-CN" altLang="en-US" dirty="0"/>
              <a:t> </a:t>
            </a:r>
            <a:r>
              <a:rPr lang="en-US" altLang="zh-CN" dirty="0"/>
              <a:t>that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handle many scheduling requirements.</a:t>
            </a:r>
          </a:p>
          <a:p>
            <a:r>
              <a:rPr lang="en-US" altLang="zh-CN" dirty="0"/>
              <a:t>Such</a:t>
            </a:r>
            <a:r>
              <a:rPr lang="zh-CN" altLang="en-US" dirty="0"/>
              <a:t> </a:t>
            </a: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multi-queue</a:t>
            </a:r>
            <a:r>
              <a:rPr lang="zh-CN" altLang="en-US" dirty="0"/>
              <a:t> </a:t>
            </a:r>
            <a:r>
              <a:rPr lang="en-US" altLang="zh-CN" dirty="0"/>
              <a:t>support,</a:t>
            </a:r>
            <a:r>
              <a:rPr lang="zh-CN" altLang="en-US" dirty="0"/>
              <a:t> </a:t>
            </a:r>
            <a:r>
              <a:rPr lang="en-US" altLang="zh-CN" dirty="0"/>
              <a:t>which</a:t>
            </a:r>
            <a:r>
              <a:rPr lang="zh-CN" altLang="en-US" dirty="0"/>
              <a:t> </a:t>
            </a:r>
            <a:r>
              <a:rPr lang="en-US" altLang="zh-CN" dirty="0"/>
              <a:t>means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have</a:t>
            </a:r>
            <a:r>
              <a:rPr lang="zh-CN" altLang="en-US" dirty="0"/>
              <a:t> </a:t>
            </a:r>
            <a:r>
              <a:rPr lang="en-US" altLang="zh-CN" dirty="0"/>
              <a:t>separate</a:t>
            </a:r>
            <a:r>
              <a:rPr lang="zh-CN" altLang="en-US" dirty="0"/>
              <a:t> </a:t>
            </a:r>
            <a:r>
              <a:rPr lang="en-US" altLang="zh-CN" dirty="0"/>
              <a:t>queue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each</a:t>
            </a:r>
            <a:r>
              <a:rPr lang="zh-CN" altLang="en-US" dirty="0"/>
              <a:t> </a:t>
            </a:r>
            <a:r>
              <a:rPr lang="en-US" altLang="zh-CN" dirty="0"/>
              <a:t>request</a:t>
            </a:r>
            <a:r>
              <a:rPr lang="zh-CN" altLang="en-US" dirty="0"/>
              <a:t> </a:t>
            </a:r>
            <a:r>
              <a:rPr lang="en-US" altLang="zh-CN" dirty="0"/>
              <a:t>type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each</a:t>
            </a:r>
            <a:r>
              <a:rPr lang="zh-CN" altLang="en-US" dirty="0"/>
              <a:t> </a:t>
            </a:r>
            <a:r>
              <a:rPr lang="en-US" altLang="zh-CN" dirty="0"/>
              <a:t>server.</a:t>
            </a:r>
          </a:p>
          <a:p>
            <a:r>
              <a:rPr lang="en-US" altLang="zh-CN" dirty="0"/>
              <a:t>Applications</a:t>
            </a:r>
            <a:r>
              <a:rPr lang="zh-CN" altLang="en-US" dirty="0"/>
              <a:t> </a:t>
            </a:r>
            <a:r>
              <a:rPr lang="en-US" altLang="zh-CN" dirty="0"/>
              <a:t>indicate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request</a:t>
            </a:r>
            <a:r>
              <a:rPr lang="zh-CN" altLang="en-US" dirty="0"/>
              <a:t> </a:t>
            </a:r>
            <a:r>
              <a:rPr lang="en-US" altLang="zh-CN" dirty="0"/>
              <a:t>type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TYPE</a:t>
            </a:r>
            <a:r>
              <a:rPr lang="zh-CN" altLang="en-US" dirty="0"/>
              <a:t> </a:t>
            </a:r>
            <a:r>
              <a:rPr lang="en-US" altLang="zh-CN" dirty="0"/>
              <a:t>field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 err="1"/>
              <a:t>RackSched</a:t>
            </a:r>
            <a:r>
              <a:rPr lang="zh-CN" altLang="en-US" dirty="0"/>
              <a:t> </a:t>
            </a:r>
            <a:r>
              <a:rPr lang="en-US" altLang="zh-CN" dirty="0"/>
              <a:t>header.</a:t>
            </a:r>
            <a:r>
              <a:rPr lang="zh-CN" altLang="en-US" dirty="0"/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switch maintains the counters for each type in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LoadTable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schedules requests based on the queue lengths of the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request type.</a:t>
            </a:r>
          </a:p>
          <a:p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RackSched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handles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two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types of common locality and placement constraints,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which are data locality and request dependency.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support data locality, applications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set different LOCALITY values to represent different locality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requirements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Request dependency is supported using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request affinity: relevant requests carry the same REQ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_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their headers, so that they will be sent to the same server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RackSched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also supports two resource allocation policies, including strict priority and weighted fair sharing. You can check our paper for more details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D2EBF9-689D-0A4D-989B-45A2E0D9B7C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6799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have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implemented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RackSched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prototype,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consisting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three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switch,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Barefoot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Tofino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switch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switch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program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written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p4.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Each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server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machine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has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8-core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cpu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40G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NIC.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run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shinjuku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server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machines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client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used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generate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requests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open-loop an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implemented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Intel DPDK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prototype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available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 err="1"/>
              <a:t>github</a:t>
            </a:r>
            <a:r>
              <a:rPr lang="zh-CN" altLang="en-US" dirty="0"/>
              <a:t> </a:t>
            </a:r>
            <a:r>
              <a:rPr lang="en-US" altLang="zh-CN" dirty="0"/>
              <a:t>link.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D2EBF9-689D-0A4D-989B-45A2E0D9B7C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0900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online</a:t>
            </a:r>
            <a:r>
              <a:rPr lang="zh-CN" altLang="en-US" dirty="0"/>
              <a:t> </a:t>
            </a:r>
            <a:r>
              <a:rPr lang="en-US" altLang="zh-CN" dirty="0"/>
              <a:t>services</a:t>
            </a:r>
            <a:r>
              <a:rPr lang="zh-CN" altLang="en-US" dirty="0"/>
              <a:t> </a:t>
            </a:r>
            <a:r>
              <a:rPr lang="en-US" altLang="zh-CN" dirty="0"/>
              <a:t>require</a:t>
            </a:r>
            <a:r>
              <a:rPr lang="zh-CN" altLang="en-US" dirty="0"/>
              <a:t> </a:t>
            </a:r>
            <a:r>
              <a:rPr lang="en-US" altLang="zh-CN" dirty="0"/>
              <a:t>low</a:t>
            </a:r>
            <a:r>
              <a:rPr lang="zh-CN" altLang="en-US" dirty="0"/>
              <a:t> </a:t>
            </a:r>
            <a:r>
              <a:rPr lang="en-US" altLang="zh-CN" dirty="0"/>
              <a:t>tail</a:t>
            </a:r>
            <a:r>
              <a:rPr lang="zh-CN" altLang="en-US" dirty="0"/>
              <a:t> </a:t>
            </a:r>
            <a:r>
              <a:rPr lang="en-US" altLang="zh-CN" dirty="0"/>
              <a:t>latency.</a:t>
            </a:r>
            <a:r>
              <a:rPr lang="zh-CN" altLang="en-US" dirty="0"/>
              <a:t> </a:t>
            </a:r>
            <a:r>
              <a:rPr lang="en-US" altLang="zh-CN" dirty="0"/>
              <a:t>Example</a:t>
            </a:r>
            <a:r>
              <a:rPr lang="zh-CN" altLang="en-US" dirty="0"/>
              <a:t> </a:t>
            </a:r>
            <a:r>
              <a:rPr lang="en-US" altLang="zh-CN" dirty="0"/>
              <a:t>systems</a:t>
            </a:r>
            <a:r>
              <a:rPr lang="zh-CN" altLang="en-US" dirty="0"/>
              <a:t> </a:t>
            </a:r>
            <a:r>
              <a:rPr lang="en-US" altLang="zh-CN" dirty="0"/>
              <a:t>include</a:t>
            </a:r>
            <a:r>
              <a:rPr lang="zh-CN" altLang="en-US" dirty="0"/>
              <a:t> </a:t>
            </a:r>
            <a:r>
              <a:rPr lang="en-US" altLang="zh-CN" dirty="0"/>
              <a:t>Key-value</a:t>
            </a:r>
            <a:r>
              <a:rPr lang="zh-CN" altLang="en-US" dirty="0"/>
              <a:t> </a:t>
            </a:r>
            <a:r>
              <a:rPr lang="en-US" altLang="zh-CN" dirty="0"/>
              <a:t>stores,</a:t>
            </a:r>
            <a:r>
              <a:rPr lang="zh-CN" altLang="en-US" dirty="0"/>
              <a:t> </a:t>
            </a:r>
            <a:r>
              <a:rPr lang="en-US" altLang="zh-CN" dirty="0"/>
              <a:t>search</a:t>
            </a:r>
            <a:r>
              <a:rPr lang="zh-CN" altLang="en-US" dirty="0"/>
              <a:t> </a:t>
            </a:r>
            <a:r>
              <a:rPr lang="en-US" altLang="zh-CN" dirty="0"/>
              <a:t>ranking, transactional</a:t>
            </a:r>
            <a:r>
              <a:rPr lang="zh-CN" altLang="en-US" dirty="0"/>
              <a:t> </a:t>
            </a:r>
            <a:r>
              <a:rPr lang="en-US" altLang="zh-CN" dirty="0"/>
              <a:t>database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graph</a:t>
            </a:r>
            <a:r>
              <a:rPr lang="zh-CN" altLang="en-US" dirty="0"/>
              <a:t> </a:t>
            </a:r>
            <a:r>
              <a:rPr lang="en-US" altLang="zh-CN" dirty="0"/>
              <a:t>stores.</a:t>
            </a:r>
          </a:p>
          <a:p>
            <a:r>
              <a:rPr lang="en-US" altLang="zh-CN" dirty="0"/>
              <a:t>They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expected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provide</a:t>
            </a:r>
            <a:r>
              <a:rPr lang="zh-CN" altLang="en-US" dirty="0"/>
              <a:t> </a:t>
            </a:r>
            <a:r>
              <a:rPr lang="en-US" altLang="zh-CN" dirty="0"/>
              <a:t>high</a:t>
            </a:r>
            <a:r>
              <a:rPr lang="zh-CN" altLang="en-US" dirty="0"/>
              <a:t> </a:t>
            </a:r>
            <a:r>
              <a:rPr lang="en-US" altLang="zh-CN" dirty="0" err="1"/>
              <a:t>tput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low</a:t>
            </a:r>
            <a:r>
              <a:rPr lang="zh-CN" altLang="en-US" dirty="0"/>
              <a:t> </a:t>
            </a:r>
            <a:r>
              <a:rPr lang="en-US" altLang="zh-CN" dirty="0"/>
              <a:t>tail</a:t>
            </a:r>
            <a:r>
              <a:rPr lang="zh-CN" altLang="en-US" dirty="0"/>
              <a:t> </a:t>
            </a:r>
            <a:r>
              <a:rPr lang="en-US" altLang="zh-CN" dirty="0"/>
              <a:t>latency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range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</a:p>
          <a:p>
            <a:r>
              <a:rPr lang="en-US" altLang="zh-CN" dirty="0"/>
              <a:t>tens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hundreds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microseconds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D2EBF9-689D-0A4D-989B-45A2E0D9B7C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24450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evaluation</a:t>
            </a:r>
            <a:r>
              <a:rPr lang="zh-CN" altLang="en-US" dirty="0"/>
              <a:t> </a:t>
            </a:r>
            <a:r>
              <a:rPr lang="en-US" altLang="zh-CN" dirty="0"/>
              <a:t>consists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following</a:t>
            </a:r>
            <a:r>
              <a:rPr lang="zh-CN" altLang="en-US" dirty="0"/>
              <a:t> </a:t>
            </a:r>
            <a:r>
              <a:rPr lang="en-US" altLang="zh-CN" dirty="0"/>
              <a:t>parts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D2EBF9-689D-0A4D-989B-45A2E0D9B7C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19136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In this talk, we talk about the first four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D2EBF9-689D-0A4D-989B-45A2E0D9B7C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94986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use</a:t>
            </a:r>
            <a:r>
              <a:rPr lang="zh-CN" altLang="en-US" dirty="0"/>
              <a:t> </a:t>
            </a:r>
            <a:r>
              <a:rPr lang="en-US" altLang="zh-CN" dirty="0"/>
              <a:t>four</a:t>
            </a:r>
            <a:r>
              <a:rPr lang="zh-CN" altLang="en-US" dirty="0"/>
              <a:t> </a:t>
            </a:r>
            <a:r>
              <a:rPr lang="en-US" altLang="zh-CN" dirty="0"/>
              <a:t>representative</a:t>
            </a:r>
            <a:r>
              <a:rPr lang="zh-CN" altLang="en-US" dirty="0"/>
              <a:t> </a:t>
            </a:r>
            <a:r>
              <a:rPr lang="en-US" altLang="zh-CN" dirty="0"/>
              <a:t>service</a:t>
            </a:r>
            <a:r>
              <a:rPr lang="zh-CN" altLang="en-US" dirty="0"/>
              <a:t> </a:t>
            </a:r>
            <a:r>
              <a:rPr lang="en-US" altLang="zh-CN" dirty="0"/>
              <a:t>time</a:t>
            </a:r>
            <a:r>
              <a:rPr lang="zh-CN" altLang="en-US" dirty="0"/>
              <a:t> </a:t>
            </a:r>
            <a:r>
              <a:rPr lang="en-US" altLang="zh-CN" dirty="0"/>
              <a:t>distributions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synthetic</a:t>
            </a:r>
            <a:r>
              <a:rPr lang="zh-CN" altLang="en-US" dirty="0"/>
              <a:t> </a:t>
            </a:r>
            <a:r>
              <a:rPr lang="en-US" altLang="zh-CN" dirty="0"/>
              <a:t>workloads,</a:t>
            </a:r>
            <a:r>
              <a:rPr lang="zh-CN" altLang="en-US" dirty="0"/>
              <a:t> </a:t>
            </a:r>
            <a:r>
              <a:rPr lang="en-US" altLang="zh-CN" dirty="0"/>
              <a:t>including</a:t>
            </a:r>
            <a:r>
              <a:rPr lang="zh-CN" altLang="en-US" dirty="0"/>
              <a:t> </a:t>
            </a:r>
            <a:r>
              <a:rPr lang="en-US" altLang="zh-CN" dirty="0"/>
              <a:t>an</a:t>
            </a:r>
            <a:r>
              <a:rPr lang="zh-CN" altLang="en-US" dirty="0"/>
              <a:t> </a:t>
            </a:r>
            <a:r>
              <a:rPr lang="en-US" altLang="zh-CN" dirty="0"/>
              <a:t>exponential</a:t>
            </a:r>
            <a:r>
              <a:rPr lang="zh-CN" altLang="en-US" dirty="0"/>
              <a:t> </a:t>
            </a:r>
            <a:r>
              <a:rPr lang="en-US" altLang="zh-CN" dirty="0"/>
              <a:t>distribution,</a:t>
            </a:r>
            <a:r>
              <a:rPr lang="zh-CN" altLang="en-US" dirty="0"/>
              <a:t> </a:t>
            </a:r>
            <a:r>
              <a:rPr lang="en-US" altLang="zh-CN" dirty="0"/>
              <a:t>two</a:t>
            </a:r>
            <a:r>
              <a:rPr lang="zh-CN" altLang="en-US" dirty="0"/>
              <a:t> </a:t>
            </a:r>
            <a:r>
              <a:rPr lang="en-US" altLang="zh-CN" dirty="0"/>
              <a:t>bimodal</a:t>
            </a:r>
            <a:r>
              <a:rPr lang="zh-CN" altLang="en-US" dirty="0"/>
              <a:t> </a:t>
            </a:r>
            <a:r>
              <a:rPr lang="en-US" altLang="zh-CN" dirty="0"/>
              <a:t>distributions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one</a:t>
            </a:r>
            <a:r>
              <a:rPr lang="zh-CN" altLang="en-US" dirty="0"/>
              <a:t> </a:t>
            </a:r>
            <a:r>
              <a:rPr lang="en-US" altLang="zh-CN" dirty="0"/>
              <a:t>trimodal</a:t>
            </a:r>
            <a:r>
              <a:rPr lang="zh-CN" altLang="en-US" dirty="0"/>
              <a:t> </a:t>
            </a:r>
            <a:r>
              <a:rPr lang="en-US" altLang="zh-CN" dirty="0"/>
              <a:t>distribution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We compare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RackSched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with that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directly runs Shinjuku in the cluster,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where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requests are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randomly sent to the servers.</a:t>
            </a:r>
            <a:endParaRPr lang="en-US" altLang="zh-CN" dirty="0"/>
          </a:p>
          <a:p>
            <a:r>
              <a:rPr lang="en-US" altLang="zh-CN" dirty="0"/>
              <a:t>At</a:t>
            </a:r>
            <a:r>
              <a:rPr lang="zh-CN" altLang="en-US" dirty="0"/>
              <a:t> </a:t>
            </a:r>
            <a:r>
              <a:rPr lang="en-US" altLang="zh-CN" dirty="0"/>
              <a:t>first,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evaluate</a:t>
            </a:r>
            <a:r>
              <a:rPr lang="zh-CN" altLang="en-US" dirty="0"/>
              <a:t> </a:t>
            </a:r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homogeneous</a:t>
            </a:r>
            <a:r>
              <a:rPr lang="zh-CN" altLang="en-US" dirty="0"/>
              <a:t> </a:t>
            </a:r>
            <a:r>
              <a:rPr lang="en-US" altLang="zh-CN" dirty="0"/>
              <a:t>servers.</a:t>
            </a:r>
            <a:r>
              <a:rPr lang="zh-CN" altLang="en-US" dirty="0"/>
              <a:t> </a:t>
            </a:r>
            <a:r>
              <a:rPr lang="en-US" altLang="zh-CN" dirty="0"/>
              <a:t>There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8</a:t>
            </a:r>
            <a:r>
              <a:rPr lang="zh-CN" altLang="en-US" dirty="0"/>
              <a:t> </a:t>
            </a:r>
            <a:r>
              <a:rPr lang="en-US" altLang="zh-CN" dirty="0"/>
              <a:t>servers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rack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each</a:t>
            </a:r>
            <a:r>
              <a:rPr lang="zh-CN" altLang="en-US" dirty="0"/>
              <a:t> </a:t>
            </a:r>
            <a:r>
              <a:rPr lang="en-US" altLang="zh-CN" dirty="0"/>
              <a:t>server</a:t>
            </a:r>
            <a:r>
              <a:rPr lang="zh-CN" altLang="en-US" dirty="0"/>
              <a:t> </a:t>
            </a:r>
            <a:r>
              <a:rPr lang="en-US" altLang="zh-CN" dirty="0"/>
              <a:t>has</a:t>
            </a:r>
            <a:r>
              <a:rPr lang="zh-CN" altLang="en-US" dirty="0"/>
              <a:t> </a:t>
            </a:r>
            <a:r>
              <a:rPr lang="en-US" altLang="zh-CN" dirty="0"/>
              <a:t>7</a:t>
            </a:r>
            <a:r>
              <a:rPr lang="zh-CN" altLang="en-US" dirty="0"/>
              <a:t> </a:t>
            </a:r>
            <a:r>
              <a:rPr lang="en-US" altLang="zh-CN" dirty="0"/>
              <a:t>worker</a:t>
            </a:r>
            <a:r>
              <a:rPr lang="zh-CN" altLang="en-US" dirty="0"/>
              <a:t> </a:t>
            </a:r>
            <a:r>
              <a:rPr lang="en-US" altLang="zh-CN" dirty="0"/>
              <a:t>cores,</a:t>
            </a:r>
            <a:r>
              <a:rPr lang="zh-CN" altLang="en-US" dirty="0"/>
              <a:t> </a:t>
            </a:r>
            <a:r>
              <a:rPr lang="en-US" altLang="zh-CN" dirty="0"/>
              <a:t>1</a:t>
            </a:r>
            <a:r>
              <a:rPr lang="zh-CN" altLang="en-US" dirty="0"/>
              <a:t> </a:t>
            </a:r>
            <a:r>
              <a:rPr lang="en-US" altLang="zh-CN" dirty="0"/>
              <a:t>core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used</a:t>
            </a:r>
            <a:r>
              <a:rPr lang="zh-CN" altLang="en-US" dirty="0"/>
              <a:t> </a:t>
            </a: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intra-server</a:t>
            </a:r>
            <a:r>
              <a:rPr lang="zh-CN" altLang="en-US" dirty="0"/>
              <a:t> </a:t>
            </a:r>
            <a:r>
              <a:rPr lang="en-US" altLang="zh-CN" dirty="0"/>
              <a:t>scheduler.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D2EBF9-689D-0A4D-989B-45A2E0D9B7C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26454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Then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evaluate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RackSched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under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synthetic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workloads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heterogeneous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servers.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case, four servers have four workers and the other four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servers have seven workers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evaluates the cases when some servers are slower or some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cores of these servers are grabbed for other purposes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D2EBF9-689D-0A4D-989B-45A2E0D9B7C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06243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key benefit of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RackSched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that it enables the system to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scale out by adding servers, while achieving low tail latency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 high throughput.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figure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demonstrates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such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benefit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D2EBF9-689D-0A4D-989B-45A2E0D9B7C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83075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port </a:t>
            </a:r>
            <a:r>
              <a:rPr lang="en-US" altLang="zh-CN" dirty="0" err="1"/>
              <a:t>RackSched</a:t>
            </a:r>
            <a:r>
              <a:rPr lang="en-US" altLang="zh-CN" dirty="0"/>
              <a:t> to </a:t>
            </a:r>
            <a:r>
              <a:rPr lang="en-US" altLang="zh-CN" dirty="0" err="1"/>
              <a:t>RocksDB</a:t>
            </a:r>
            <a:r>
              <a:rPr lang="en-US" altLang="zh-CN" dirty="0"/>
              <a:t> and use</a:t>
            </a:r>
            <a:r>
              <a:rPr lang="zh-CN" altLang="en-US" dirty="0"/>
              <a:t> </a:t>
            </a:r>
            <a:r>
              <a:rPr lang="en-US" altLang="zh-CN" dirty="0"/>
              <a:t>two</a:t>
            </a:r>
            <a:r>
              <a:rPr lang="zh-CN" altLang="en-US" dirty="0"/>
              <a:t> </a:t>
            </a:r>
            <a:r>
              <a:rPr lang="en-US" altLang="zh-CN" dirty="0"/>
              <a:t>distributions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evaluate</a:t>
            </a:r>
            <a:r>
              <a:rPr lang="zh-CN" altLang="en-US" dirty="0"/>
              <a:t> </a:t>
            </a:r>
            <a:r>
              <a:rPr lang="en-US" altLang="zh-CN" dirty="0" err="1"/>
              <a:t>RackSched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real</a:t>
            </a:r>
            <a:r>
              <a:rPr lang="zh-CN" altLang="en-US" dirty="0"/>
              <a:t> </a:t>
            </a:r>
            <a:r>
              <a:rPr lang="en-US" altLang="zh-CN" dirty="0"/>
              <a:t>application</a:t>
            </a:r>
            <a:r>
              <a:rPr lang="zh-CN" altLang="en-US" dirty="0"/>
              <a:t> </a:t>
            </a:r>
            <a:r>
              <a:rPr lang="en-US" altLang="zh-CN" dirty="0"/>
              <a:t>workloads,</a:t>
            </a:r>
          </a:p>
          <a:p>
            <a:r>
              <a:rPr lang="en-US" altLang="zh-CN" dirty="0"/>
              <a:t>Including a 90%-GET, 10%SCAN, and 50%-get, 50%-scan</a:t>
            </a:r>
          </a:p>
          <a:p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break</a:t>
            </a:r>
            <a:r>
              <a:rPr lang="zh-CN" altLang="en-US" dirty="0"/>
              <a:t> </a:t>
            </a:r>
            <a:r>
              <a:rPr lang="en-US" altLang="zh-CN" dirty="0"/>
              <a:t>down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latency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50%-GET,</a:t>
            </a:r>
            <a:r>
              <a:rPr lang="zh-CN" altLang="en-US" dirty="0"/>
              <a:t> </a:t>
            </a:r>
            <a:r>
              <a:rPr lang="en-US" altLang="zh-CN" dirty="0"/>
              <a:t>50%-SCAN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figure(c)(d).</a:t>
            </a:r>
            <a:r>
              <a:rPr lang="zh-CN" altLang="en-US" dirty="0"/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improvement of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RackSched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over all requests does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 come at the cost of sacrificing any individual request type.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D2EBF9-689D-0A4D-989B-45A2E0D9B7C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97551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Then,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tried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different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scheduling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policies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switch,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including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RR,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Sampling-2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(po2),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sampling-4(po4),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shortest (which choose the server with the smallest queue length)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sampling two and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four servers have similar performance, because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they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both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provide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enough randomization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such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scale.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Round-robin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does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consider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variability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service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times.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shortest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has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herding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behavior.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they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perform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worse.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D2EBF9-689D-0A4D-989B-45A2E0D9B7C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26373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figure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shows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impact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different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server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load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tracking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mechanisms.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INT1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used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by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RackSched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INT2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only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tracks...,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resulting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herding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INT3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tracks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....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has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nearly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same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performance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INT1,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but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presumes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knowing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service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times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priori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which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normally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case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practice.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Proactive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increments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...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cannot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precisely maintain the queue length for each server as packet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loss and retransmissions can introduce errors on the counters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D2EBF9-689D-0A4D-989B-45A2E0D9B7C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62646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Then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compare</a:t>
            </a:r>
            <a:r>
              <a:rPr lang="zh-CN" altLang="en-US" dirty="0"/>
              <a:t> </a:t>
            </a:r>
            <a:r>
              <a:rPr lang="en-US" altLang="zh-CN" dirty="0" err="1"/>
              <a:t>RackSched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client-based</a:t>
            </a:r>
            <a:r>
              <a:rPr lang="zh-CN" altLang="en-US" dirty="0"/>
              <a:t> </a:t>
            </a:r>
            <a:r>
              <a:rPr lang="en-US" altLang="zh-CN" dirty="0"/>
              <a:t>solution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R2P2,</a:t>
            </a:r>
            <a:r>
              <a:rPr lang="zh-CN" altLang="en-US" dirty="0"/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which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 a recent solution that proposes a join-bounded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shortest-queue policy for request scheduling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R2P2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also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implemented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programmable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switch.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Client(100)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means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simulating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100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clients.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results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1000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clients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clients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similar.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Each client performs the same policy as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RackSched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tracks server queue lengths via piggybacking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by its own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client-based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solution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has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nearly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...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R2P2 does not have preemptive intra-server scheduling and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has head-of-line blocking.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D2EBF9-689D-0A4D-989B-45A2E0D9B7C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764104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conclude,</a:t>
            </a:r>
            <a:r>
              <a:rPr lang="zh-CN" altLang="en-US" dirty="0"/>
              <a:t> </a:t>
            </a:r>
            <a:r>
              <a:rPr lang="en-US" altLang="zh-CN" dirty="0"/>
              <a:t>Emerging workloads require microsecond-scale tail latency.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 err="1"/>
              <a:t>RackSched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rack-level microsecond-scale scheduler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achieve scalability and low tail latency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by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leveraging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two-layer scheduling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ramework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also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ensure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request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affinity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support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practical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scheduling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policies.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D2EBF9-689D-0A4D-989B-45A2E0D9B7C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1598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meet</a:t>
            </a:r>
            <a:r>
              <a:rPr lang="zh-CN" altLang="en-US" dirty="0"/>
              <a:t> </a:t>
            </a:r>
            <a:r>
              <a:rPr lang="en-US" altLang="zh-CN" dirty="0"/>
              <a:t>microsecond</a:t>
            </a:r>
            <a:r>
              <a:rPr lang="zh-CN" altLang="en-US" dirty="0"/>
              <a:t> </a:t>
            </a:r>
            <a:r>
              <a:rPr lang="en-US" altLang="zh-CN" dirty="0"/>
              <a:t>level</a:t>
            </a:r>
            <a:r>
              <a:rPr lang="zh-CN" altLang="en-US" dirty="0"/>
              <a:t> </a:t>
            </a:r>
            <a:r>
              <a:rPr lang="en-US" altLang="zh-CN" dirty="0"/>
              <a:t>tail</a:t>
            </a:r>
            <a:r>
              <a:rPr lang="zh-CN" altLang="en-US" dirty="0"/>
              <a:t> </a:t>
            </a:r>
            <a:r>
              <a:rPr lang="en-US" altLang="zh-CN" dirty="0"/>
              <a:t>latency</a:t>
            </a:r>
            <a:r>
              <a:rPr lang="zh-CN" altLang="en-US" dirty="0"/>
              <a:t> </a:t>
            </a:r>
            <a:r>
              <a:rPr lang="en-US" altLang="zh-CN" dirty="0"/>
              <a:t>requirement,</a:t>
            </a:r>
            <a:r>
              <a:rPr lang="zh-CN" altLang="en-US" dirty="0"/>
              <a:t> </a:t>
            </a:r>
            <a:r>
              <a:rPr lang="en-US" altLang="zh-CN" dirty="0"/>
              <a:t>people</a:t>
            </a:r>
            <a:r>
              <a:rPr lang="zh-CN" altLang="en-US" dirty="0"/>
              <a:t> </a:t>
            </a:r>
            <a:r>
              <a:rPr lang="en-US" altLang="zh-CN" dirty="0"/>
              <a:t>designed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plane</a:t>
            </a:r>
            <a:r>
              <a:rPr lang="zh-CN" altLang="en-US" dirty="0"/>
              <a:t> </a:t>
            </a:r>
            <a:r>
              <a:rPr lang="en-US" altLang="zh-CN" dirty="0" err="1"/>
              <a:t>Oses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realize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scheduling</a:t>
            </a:r>
            <a:r>
              <a:rPr lang="zh-CN" altLang="en-US" dirty="0"/>
              <a:t> </a:t>
            </a:r>
            <a:r>
              <a:rPr lang="en-US" altLang="zh-CN" dirty="0"/>
              <a:t>policies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scale</a:t>
            </a:r>
            <a:r>
              <a:rPr lang="zh-CN" altLang="en-US" dirty="0"/>
              <a:t> </a:t>
            </a:r>
            <a:r>
              <a:rPr lang="en-US" altLang="zh-CN" dirty="0"/>
              <a:t>up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multiple</a:t>
            </a:r>
            <a:r>
              <a:rPr lang="zh-CN" altLang="en-US" dirty="0"/>
              <a:t> </a:t>
            </a:r>
            <a:r>
              <a:rPr lang="en-US" altLang="zh-CN" dirty="0"/>
              <a:t>cores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single</a:t>
            </a:r>
            <a:r>
              <a:rPr lang="zh-CN" altLang="en-US" dirty="0"/>
              <a:t> </a:t>
            </a:r>
            <a:r>
              <a:rPr lang="en-US" altLang="zh-CN" dirty="0"/>
              <a:t>server.</a:t>
            </a:r>
            <a:r>
              <a:rPr lang="zh-CN" altLang="en-US" dirty="0"/>
              <a:t> </a:t>
            </a:r>
            <a:r>
              <a:rPr lang="en-US" altLang="zh-CN" dirty="0"/>
              <a:t>Here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take</a:t>
            </a:r>
            <a:r>
              <a:rPr lang="zh-CN" altLang="en-US" dirty="0"/>
              <a:t> </a:t>
            </a:r>
            <a:r>
              <a:rPr lang="en-US" altLang="zh-CN" dirty="0"/>
              <a:t>Shinjuku</a:t>
            </a:r>
            <a:r>
              <a:rPr lang="zh-CN" altLang="en-US" dirty="0"/>
              <a:t> </a:t>
            </a: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an</a:t>
            </a:r>
            <a:r>
              <a:rPr lang="zh-CN" altLang="en-US" dirty="0"/>
              <a:t> </a:t>
            </a:r>
            <a:r>
              <a:rPr lang="en-US" altLang="zh-CN" dirty="0"/>
              <a:t>example.</a:t>
            </a:r>
            <a:r>
              <a:rPr lang="zh-CN" altLang="en-US" dirty="0"/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Shinjuku uses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efficient mechanisms to implement preemption and context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switching, and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dirty="0"/>
              <a:t>has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dispatcher</a:t>
            </a:r>
            <a:r>
              <a:rPr lang="zh-CN" altLang="en-US" dirty="0"/>
              <a:t> </a:t>
            </a:r>
            <a:r>
              <a:rPr lang="en-US" altLang="zh-CN" dirty="0"/>
              <a:t>core</a:t>
            </a:r>
            <a:r>
              <a:rPr lang="zh-CN" altLang="en-US" dirty="0"/>
              <a:t> </a:t>
            </a:r>
            <a:r>
              <a:rPr lang="en-US" altLang="zh-CN" dirty="0"/>
              <a:t>working</a:t>
            </a:r>
            <a:r>
              <a:rPr lang="zh-CN" altLang="en-US" dirty="0"/>
              <a:t> </a:t>
            </a: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an</a:t>
            </a:r>
            <a:r>
              <a:rPr lang="zh-CN" altLang="en-US" dirty="0"/>
              <a:t> </a:t>
            </a:r>
            <a:r>
              <a:rPr lang="en-US" altLang="zh-CN" dirty="0"/>
              <a:t>intra-server</a:t>
            </a:r>
            <a:r>
              <a:rPr lang="zh-CN" altLang="en-US" dirty="0"/>
              <a:t> </a:t>
            </a:r>
            <a:r>
              <a:rPr lang="en-US" altLang="zh-CN" dirty="0"/>
              <a:t>scheduler</a:t>
            </a:r>
            <a:r>
              <a:rPr lang="zh-CN" altLang="en-US" dirty="0"/>
              <a:t> </a:t>
            </a:r>
            <a:r>
              <a:rPr lang="en-US" altLang="zh-CN" dirty="0"/>
              <a:t>that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run</a:t>
            </a:r>
            <a:r>
              <a:rPr lang="zh-CN" altLang="en-US" dirty="0"/>
              <a:t> </a:t>
            </a:r>
            <a:r>
              <a:rPr lang="en-US" altLang="zh-CN" dirty="0"/>
              <a:t>centralized</a:t>
            </a:r>
            <a:r>
              <a:rPr lang="zh-CN" altLang="en-US" dirty="0"/>
              <a:t> </a:t>
            </a:r>
            <a:r>
              <a:rPr lang="en-US" altLang="zh-CN" dirty="0"/>
              <a:t>scheduling</a:t>
            </a:r>
            <a:r>
              <a:rPr lang="zh-CN" altLang="en-US" dirty="0"/>
              <a:t> </a:t>
            </a:r>
            <a:r>
              <a:rPr lang="en-US" altLang="zh-CN" dirty="0" err="1"/>
              <a:t>policie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such</a:t>
            </a:r>
            <a:r>
              <a:rPr lang="zh-CN" altLang="en-US" dirty="0"/>
              <a:t> </a:t>
            </a: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 err="1"/>
              <a:t>cFCFS</a:t>
            </a:r>
            <a:r>
              <a:rPr lang="zh-CN" altLang="en-US" dirty="0"/>
              <a:t> </a:t>
            </a:r>
            <a:r>
              <a:rPr lang="en-US" altLang="zh-CN" dirty="0"/>
              <a:t>or</a:t>
            </a:r>
            <a:r>
              <a:rPr lang="zh-CN" altLang="en-US" dirty="0"/>
              <a:t> </a:t>
            </a:r>
            <a:r>
              <a:rPr lang="en-US" altLang="zh-CN" dirty="0"/>
              <a:t>PS</a:t>
            </a:r>
            <a:r>
              <a:rPr lang="zh-CN" altLang="en-US" dirty="0"/>
              <a:t> </a:t>
            </a:r>
            <a:r>
              <a:rPr lang="en-US" altLang="zh-CN" dirty="0"/>
              <a:t>across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worker</a:t>
            </a:r>
            <a:r>
              <a:rPr lang="zh-CN" altLang="en-US" dirty="0"/>
              <a:t> </a:t>
            </a:r>
            <a:r>
              <a:rPr lang="en-US" altLang="zh-CN" dirty="0"/>
              <a:t>cores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avoid head-of-line blocking and address temporal load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imbalance between multiple cores.</a:t>
            </a:r>
            <a:endParaRPr lang="en-US" altLang="zh-CN" dirty="0"/>
          </a:p>
          <a:p>
            <a:r>
              <a:rPr lang="en-US" altLang="zh-CN" dirty="0" err="1"/>
              <a:t>cFCFS</a:t>
            </a:r>
            <a:r>
              <a:rPr lang="zh-CN" altLang="en-US" dirty="0"/>
              <a:t> </a:t>
            </a:r>
            <a:r>
              <a:rPr lang="en-US" altLang="zh-CN" dirty="0"/>
              <a:t>which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short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centralized</a:t>
            </a:r>
            <a:r>
              <a:rPr lang="zh-CN" altLang="en-US" dirty="0"/>
              <a:t> </a:t>
            </a:r>
            <a:r>
              <a:rPr lang="en-US" altLang="zh-CN" dirty="0"/>
              <a:t>first-come-first-serve,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near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optimal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scheduling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policy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low-dispersion workloads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PS(…),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near-optimal for heavy-tailed workloads or light-tailed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workloads with high dispersion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D2EBF9-689D-0A4D-989B-45A2E0D9B7C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59489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That’s</a:t>
            </a:r>
            <a:r>
              <a:rPr lang="zh-CN" altLang="en-US" dirty="0"/>
              <a:t> </a:t>
            </a:r>
            <a:r>
              <a:rPr lang="en-US" altLang="zh-CN" dirty="0"/>
              <a:t>all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thanks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listening.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63BBFD-0DAC-5245-98D9-00C7418A67C6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6412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However,</a:t>
            </a:r>
            <a:r>
              <a:rPr lang="zh-CN" altLang="en-US" dirty="0"/>
              <a:t> </a:t>
            </a: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application</a:t>
            </a:r>
            <a:r>
              <a:rPr lang="zh-CN" altLang="en-US" dirty="0"/>
              <a:t> </a:t>
            </a:r>
            <a:r>
              <a:rPr lang="en-US" altLang="zh-CN" dirty="0"/>
              <a:t>demands</a:t>
            </a:r>
            <a:r>
              <a:rPr lang="zh-CN" altLang="en-US" dirty="0"/>
              <a:t> </a:t>
            </a:r>
            <a:r>
              <a:rPr lang="en-US" altLang="zh-CN" dirty="0"/>
              <a:t>continue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increase,</a:t>
            </a:r>
            <a:r>
              <a:rPr lang="zh-CN" altLang="en-US" dirty="0"/>
              <a:t> </a:t>
            </a:r>
            <a:r>
              <a:rPr lang="en-US" altLang="zh-CN" dirty="0"/>
              <a:t>scaling</a:t>
            </a:r>
            <a:r>
              <a:rPr lang="zh-CN" altLang="en-US" dirty="0"/>
              <a:t> </a:t>
            </a:r>
            <a:r>
              <a:rPr lang="en-US" altLang="zh-CN" dirty="0"/>
              <a:t>up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not</a:t>
            </a:r>
            <a:r>
              <a:rPr lang="zh-CN" altLang="en-US" dirty="0"/>
              <a:t> </a:t>
            </a:r>
            <a:r>
              <a:rPr lang="en-US" altLang="zh-CN" dirty="0"/>
              <a:t>enough.</a:t>
            </a:r>
            <a:r>
              <a:rPr lang="zh-CN" altLang="en-US" dirty="0"/>
              <a:t> </a:t>
            </a:r>
            <a:r>
              <a:rPr lang="en-US" altLang="zh-CN" dirty="0"/>
              <a:t>Serving</a:t>
            </a:r>
            <a:r>
              <a:rPr lang="zh-CN" altLang="en-US" dirty="0"/>
              <a:t> </a:t>
            </a:r>
            <a:r>
              <a:rPr lang="en-US" altLang="zh-CN" dirty="0"/>
              <a:t>larger</a:t>
            </a:r>
            <a:r>
              <a:rPr lang="zh-CN" altLang="en-US" dirty="0"/>
              <a:t> </a:t>
            </a:r>
            <a:r>
              <a:rPr lang="en-US" altLang="zh-CN" dirty="0"/>
              <a:t>demands</a:t>
            </a:r>
            <a:r>
              <a:rPr lang="zh-CN" altLang="en-US" dirty="0"/>
              <a:t> </a:t>
            </a:r>
            <a:r>
              <a:rPr lang="en-US" altLang="zh-CN" dirty="0"/>
              <a:t>require</a:t>
            </a:r>
            <a:r>
              <a:rPr lang="zh-CN" altLang="en-US" dirty="0"/>
              <a:t> </a:t>
            </a:r>
            <a:r>
              <a:rPr lang="en-US" altLang="zh-CN" dirty="0"/>
              <a:t>scaling</a:t>
            </a:r>
            <a:r>
              <a:rPr lang="zh-CN" altLang="en-US" dirty="0"/>
              <a:t> </a:t>
            </a:r>
            <a:r>
              <a:rPr lang="en-US" altLang="zh-CN" dirty="0"/>
              <a:t>out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multi</a:t>
            </a:r>
            <a:r>
              <a:rPr lang="zh-CN" altLang="en-US" dirty="0"/>
              <a:t> </a:t>
            </a:r>
            <a:r>
              <a:rPr lang="en-US" altLang="zh-CN" dirty="0"/>
              <a:t>servers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rack,</a:t>
            </a:r>
            <a:r>
              <a:rPr lang="zh-CN" altLang="en-US" dirty="0"/>
              <a:t> </a:t>
            </a:r>
            <a:r>
              <a:rPr lang="en-US" altLang="zh-CN" dirty="0"/>
              <a:t>which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termed</a:t>
            </a:r>
            <a:r>
              <a:rPr lang="zh-CN" altLang="en-US" dirty="0"/>
              <a:t> </a:t>
            </a: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rack-scale</a:t>
            </a:r>
            <a:r>
              <a:rPr lang="zh-CN" altLang="en-US" dirty="0"/>
              <a:t> </a:t>
            </a:r>
            <a:r>
              <a:rPr lang="en-US" altLang="zh-CN" dirty="0"/>
              <a:t>computers,</a:t>
            </a:r>
            <a:r>
              <a:rPr lang="zh-CN" altLang="en-US" dirty="0"/>
              <a:t> </a:t>
            </a:r>
            <a:r>
              <a:rPr lang="en-US" altLang="zh-CN" dirty="0"/>
              <a:t>such</a:t>
            </a:r>
            <a:r>
              <a:rPr lang="zh-CN" altLang="en-US" dirty="0"/>
              <a:t> </a:t>
            </a: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Berkeley</a:t>
            </a:r>
            <a:r>
              <a:rPr lang="zh-CN" altLang="en-US" dirty="0"/>
              <a:t> </a:t>
            </a:r>
            <a:r>
              <a:rPr lang="en-US" altLang="zh-CN" dirty="0"/>
              <a:t>Firebox,</a:t>
            </a:r>
            <a:r>
              <a:rPr lang="zh-CN" altLang="en-US" dirty="0"/>
              <a:t> </a:t>
            </a:r>
            <a:r>
              <a:rPr lang="en-US" altLang="zh-CN" dirty="0"/>
              <a:t>Intel</a:t>
            </a:r>
            <a:r>
              <a:rPr lang="zh-CN" altLang="en-US" dirty="0"/>
              <a:t> </a:t>
            </a:r>
            <a:r>
              <a:rPr lang="en-US" altLang="zh-CN" dirty="0"/>
              <a:t>Rack</a:t>
            </a:r>
            <a:r>
              <a:rPr lang="zh-CN" altLang="en-US" dirty="0"/>
              <a:t> </a:t>
            </a:r>
            <a:r>
              <a:rPr lang="en-US" altLang="zh-CN" dirty="0"/>
              <a:t>Scale</a:t>
            </a:r>
            <a:r>
              <a:rPr lang="zh-CN" altLang="en-US" dirty="0"/>
              <a:t> </a:t>
            </a:r>
            <a:r>
              <a:rPr lang="en-US" altLang="zh-CN" dirty="0"/>
              <a:t>Architecture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HP</a:t>
            </a:r>
            <a:r>
              <a:rPr lang="zh-CN" altLang="en-US" dirty="0"/>
              <a:t> </a:t>
            </a:r>
            <a:r>
              <a:rPr lang="en-US" altLang="zh-CN" dirty="0"/>
              <a:t>“The</a:t>
            </a:r>
            <a:r>
              <a:rPr lang="zh-CN" altLang="en-US" dirty="0"/>
              <a:t> </a:t>
            </a:r>
            <a:r>
              <a:rPr lang="en-US" altLang="zh-CN" dirty="0"/>
              <a:t>Machine”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D2EBF9-689D-0A4D-989B-45A2E0D9B7C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05791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Naively,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want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implement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centralized</a:t>
            </a:r>
            <a:r>
              <a:rPr lang="zh-CN" altLang="en-US" dirty="0"/>
              <a:t> </a:t>
            </a:r>
            <a:r>
              <a:rPr lang="en-US" altLang="zh-CN" dirty="0"/>
              <a:t>scheduling</a:t>
            </a:r>
            <a:r>
              <a:rPr lang="zh-CN" altLang="en-US" dirty="0"/>
              <a:t> </a:t>
            </a:r>
            <a:r>
              <a:rPr lang="en-US" altLang="zh-CN" dirty="0"/>
              <a:t>policies,</a:t>
            </a:r>
            <a:r>
              <a:rPr lang="zh-CN" altLang="en-US" dirty="0"/>
              <a:t> </a:t>
            </a:r>
            <a:r>
              <a:rPr lang="en-US" altLang="zh-CN" dirty="0"/>
              <a:t>such</a:t>
            </a:r>
            <a:r>
              <a:rPr lang="zh-CN" altLang="en-US" dirty="0"/>
              <a:t> </a:t>
            </a: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 err="1"/>
              <a:t>cFCFS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PS</a:t>
            </a:r>
            <a:r>
              <a:rPr lang="zh-CN" altLang="en-US" dirty="0"/>
              <a:t> </a:t>
            </a:r>
            <a:r>
              <a:rPr lang="en-US" altLang="zh-CN" dirty="0"/>
              <a:t>across</a:t>
            </a:r>
            <a:r>
              <a:rPr lang="zh-CN" altLang="en-US" dirty="0"/>
              <a:t> </a:t>
            </a:r>
            <a:r>
              <a:rPr lang="en-US" altLang="zh-CN" dirty="0"/>
              <a:t>all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cores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rack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However,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directly implementing the centralized policies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 challenging because they would require a centralized scheduler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the entire rack.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While a single core is capable to handle the requests for a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multi-core server, it is unlikely to scale to a multi-server rack with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hundreds to thousands of cores.</a:t>
            </a:r>
          </a:p>
          <a:p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D2EBF9-689D-0A4D-989B-45A2E0D9B7C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5808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Our</a:t>
            </a:r>
            <a:r>
              <a:rPr lang="zh-CN" altLang="en-US" dirty="0"/>
              <a:t> </a:t>
            </a:r>
            <a:r>
              <a:rPr lang="en-US" altLang="zh-CN" dirty="0"/>
              <a:t>proposal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two-layer</a:t>
            </a:r>
            <a:r>
              <a:rPr lang="zh-CN" altLang="en-US" dirty="0"/>
              <a:t> </a:t>
            </a:r>
            <a:r>
              <a:rPr lang="en-US" altLang="zh-CN" dirty="0"/>
              <a:t>hierarchical</a:t>
            </a:r>
            <a:r>
              <a:rPr lang="zh-CN" altLang="en-US" dirty="0"/>
              <a:t> </a:t>
            </a:r>
            <a:r>
              <a:rPr lang="en-US" altLang="zh-CN" dirty="0"/>
              <a:t>scheduler,</a:t>
            </a:r>
            <a:r>
              <a:rPr lang="zh-CN" altLang="en-US" dirty="0"/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consisting of an inter-server scheduler at the high level, and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per-server schedulers at the low level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altLang="zh-CN" dirty="0"/>
          </a:p>
          <a:p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key insight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 that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there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two sources of long tail latency—load imbalance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which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means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different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queue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lengths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different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servers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D2EBF9-689D-0A4D-989B-45A2E0D9B7C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9085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head-of-line blocking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(which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means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dirty="0"/>
              <a:t>Short requests get stuck behind long ones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These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two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sources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decoupled and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handled by separate mechanisms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inter-server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scheduler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handles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load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imbalance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intra-server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scheduler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handles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HOL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blocking</a:t>
            </a:r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D2EBF9-689D-0A4D-989B-45A2E0D9B7C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0881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While the inter-server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scheduler only needs to schedule requests across the servers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 rack instead of across all cores, it still needs to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handle every request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which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hard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do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commodity</a:t>
            </a:r>
            <a:r>
              <a:rPr lang="zh-CN" altLang="en-US" dirty="0"/>
              <a:t> </a:t>
            </a:r>
            <a:r>
              <a:rPr lang="en-US" altLang="zh-CN" dirty="0"/>
              <a:t>server.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turn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programmable</a:t>
            </a:r>
            <a:r>
              <a:rPr lang="zh-CN" altLang="en-US" dirty="0"/>
              <a:t> </a:t>
            </a:r>
            <a:r>
              <a:rPr lang="en-US" altLang="zh-CN" dirty="0"/>
              <a:t>switches</a:t>
            </a:r>
            <a:r>
              <a:rPr lang="zh-CN" altLang="en-US" dirty="0"/>
              <a:t> </a:t>
            </a:r>
            <a:r>
              <a:rPr lang="en-US" altLang="zh-CN" dirty="0"/>
              <a:t>which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process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requests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rack</a:t>
            </a:r>
            <a:r>
              <a:rPr lang="zh-CN" altLang="en-US" dirty="0"/>
              <a:t> </a:t>
            </a:r>
            <a:r>
              <a:rPr lang="en-US" altLang="zh-CN" dirty="0"/>
              <a:t>at</a:t>
            </a:r>
            <a:r>
              <a:rPr lang="zh-CN" altLang="en-US" dirty="0"/>
              <a:t> </a:t>
            </a:r>
            <a:r>
              <a:rPr lang="en-US" altLang="zh-CN" dirty="0"/>
              <a:t>line</a:t>
            </a:r>
            <a:r>
              <a:rPr lang="zh-CN" altLang="en-US" dirty="0"/>
              <a:t> </a:t>
            </a:r>
            <a:r>
              <a:rPr lang="en-US" altLang="zh-CN" dirty="0"/>
              <a:t>rate.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natural way to approximate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centralized scheduler with a two-layer scheduler</a:t>
            </a:r>
          </a:p>
          <a:p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implement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same</a:t>
            </a:r>
            <a:r>
              <a:rPr lang="zh-CN" altLang="en-US" dirty="0"/>
              <a:t> </a:t>
            </a:r>
            <a:r>
              <a:rPr lang="en-US" altLang="zh-CN" dirty="0"/>
              <a:t>scheduler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both</a:t>
            </a:r>
            <a:r>
              <a:rPr lang="zh-CN" altLang="en-US" dirty="0"/>
              <a:t> </a:t>
            </a:r>
            <a:r>
              <a:rPr lang="en-US" altLang="zh-CN" dirty="0"/>
              <a:t>layers.</a:t>
            </a:r>
            <a:r>
              <a:rPr lang="zh-CN" altLang="en-US" dirty="0"/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example, if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global scheduler is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cFCFS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all the inter-server and intra-server schedulers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will be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cFCFS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as well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dirty="0"/>
              <a:t>But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 err="1"/>
              <a:t>cFCFS</a:t>
            </a:r>
            <a:r>
              <a:rPr lang="zh-CN" altLang="en-US" dirty="0"/>
              <a:t> </a:t>
            </a:r>
            <a:r>
              <a:rPr lang="en-US" altLang="zh-CN" dirty="0"/>
              <a:t>scheduler</a:t>
            </a:r>
            <a:r>
              <a:rPr lang="zh-CN" altLang="en-US" dirty="0"/>
              <a:t> </a:t>
            </a:r>
            <a:r>
              <a:rPr lang="en-US" altLang="zh-CN" dirty="0"/>
              <a:t>needs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maintain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queue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buffer</a:t>
            </a:r>
            <a:r>
              <a:rPr lang="zh-CN" altLang="en-US" dirty="0"/>
              <a:t> </a:t>
            </a:r>
            <a:r>
              <a:rPr lang="en-US" altLang="zh-CN" dirty="0"/>
              <a:t>requests,</a:t>
            </a:r>
            <a:r>
              <a:rPr lang="zh-CN" altLang="en-US" dirty="0"/>
              <a:t> </a:t>
            </a:r>
            <a:r>
              <a:rPr lang="en-US" altLang="zh-CN" dirty="0"/>
              <a:t>which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challenging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do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existing</a:t>
            </a:r>
            <a:r>
              <a:rPr lang="zh-CN" altLang="en-US" dirty="0"/>
              <a:t> </a:t>
            </a:r>
            <a:r>
              <a:rPr lang="en-US" altLang="zh-CN" dirty="0"/>
              <a:t>programmable</a:t>
            </a:r>
            <a:r>
              <a:rPr lang="zh-CN" altLang="en-US" dirty="0"/>
              <a:t> </a:t>
            </a:r>
            <a:r>
              <a:rPr lang="en-US" altLang="zh-CN" dirty="0"/>
              <a:t>switches.</a:t>
            </a:r>
          </a:p>
          <a:p>
            <a:r>
              <a:rPr lang="en-US" altLang="zh-CN" dirty="0"/>
              <a:t>JSQ</a:t>
            </a:r>
            <a:r>
              <a:rPr lang="zh-CN" altLang="en-US" dirty="0"/>
              <a:t> </a:t>
            </a:r>
            <a:r>
              <a:rPr lang="en-US" altLang="zh-CN" dirty="0"/>
              <a:t>(join-the-shortest-queue)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address</a:t>
            </a:r>
            <a:r>
              <a:rPr lang="zh-CN" altLang="en-US" dirty="0"/>
              <a:t> </a:t>
            </a:r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challenge</a:t>
            </a:r>
            <a:r>
              <a:rPr lang="zh-CN" altLang="en-US" dirty="0"/>
              <a:t> </a:t>
            </a:r>
            <a:r>
              <a:rPr lang="en-US" altLang="zh-CN" dirty="0"/>
              <a:t>because</a:t>
            </a:r>
            <a:r>
              <a:rPr lang="zh-CN" altLang="en-US" dirty="0"/>
              <a:t> </a:t>
            </a:r>
            <a:r>
              <a:rPr lang="en-US" altLang="zh-CN" dirty="0"/>
              <a:t>it‘s</a:t>
            </a:r>
            <a:r>
              <a:rPr lang="zh-CN" altLang="en-US" dirty="0"/>
              <a:t> </a:t>
            </a:r>
            <a:r>
              <a:rPr lang="en-US" altLang="zh-CN" dirty="0" err="1"/>
              <a:t>bufferless</a:t>
            </a:r>
            <a:r>
              <a:rPr lang="en-US" altLang="zh-CN" dirty="0"/>
              <a:t>.</a:t>
            </a:r>
            <a:r>
              <a:rPr lang="zh-CN" altLang="en-US" dirty="0"/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Upon a request arrival, it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immediately forwards the request to the server with the shortest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queue.</a:t>
            </a:r>
            <a:endParaRPr lang="en-US" altLang="zh-CN" dirty="0"/>
          </a:p>
          <a:p>
            <a:r>
              <a:rPr lang="en-US" altLang="zh-CN" dirty="0"/>
              <a:t>While</a:t>
            </a:r>
            <a:r>
              <a:rPr lang="zh-CN" altLang="en-US" dirty="0"/>
              <a:t> </a:t>
            </a:r>
            <a:r>
              <a:rPr lang="en-US" altLang="zh-CN" dirty="0"/>
              <a:t>conceptually</a:t>
            </a:r>
            <a:r>
              <a:rPr lang="zh-CN" altLang="en-US" dirty="0"/>
              <a:t> </a:t>
            </a:r>
            <a:r>
              <a:rPr lang="en-US" altLang="zh-CN" dirty="0"/>
              <a:t>simple,</a:t>
            </a:r>
            <a:r>
              <a:rPr lang="zh-CN" altLang="en-US" dirty="0"/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JSQ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requires the switch to know the exact queue length of each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server when scheduling a request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imperfect JSQ based on delayed server status is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prone to herding, where several consecutive requests are sent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the same server before the server load is updated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pok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approximate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JSQ,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which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samples k servers for each request and chooses the one with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minimal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load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D2EBF9-689D-0A4D-989B-45A2E0D9B7C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8315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Someone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may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ask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why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choose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distributed…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where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each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client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maintains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queue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lengths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does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power-of-k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choices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by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its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own.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There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mainly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three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reasons.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first,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increases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client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complexity.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clients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have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maintain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queue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lengths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</a:t>
            </a:r>
          </a:p>
          <a:p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pok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by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itself.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Second,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each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client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has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notified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by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server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reconfigurations,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including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server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removal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addition.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Third,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image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given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  clients with the same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sending rate, a centralized scheduler can utilize n  times as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much probing data as that of one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client.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client-based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solution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has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worse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scheduling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quality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D2EBF9-689D-0A4D-989B-45A2E0D9B7C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7198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89330-5809-0849-B5E9-A2DF05F095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32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A123CF-D624-9144-8ABD-22E2C9E822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427446-22AD-AF43-98D7-2C491E5EE3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921700-E310-6147-8035-1F27E0CED781}" type="datetime1">
              <a:rPr lang="en-US" smtClean="0"/>
              <a:t>10/22/20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E1CB91-1C3D-6C4B-84C5-39290F627E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4DE4DF-2E98-C449-ADB4-F8CBE7293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F74E4-2C59-5848-A8B8-DF6A3188A5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1839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A606F3-4083-864F-8BCC-BB76EB2CE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9B5D7E6-CD5C-FB42-9548-F45F0225CF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99021A-280F-9B40-B667-C396C9F35F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9F63C-C999-1C45-B228-FA00053A2D71}" type="datetime1">
              <a:rPr lang="en-US" smtClean="0"/>
              <a:t>10/22/20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8C7793-5EEB-CF49-8362-72DE3289D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34BE91-B8F8-8F4A-A532-3D2F489D39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F74E4-2C59-5848-A8B8-DF6A3188A5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3056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3D49D9D-A3DE-0A44-AC43-6011E7A1F48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6CBD3F-A875-6744-AE91-24B7F79481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31612A-0243-544C-A2EE-8B58D55030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7DC3B9-A9CA-D347-BBEC-86F6F3D4A6B8}" type="datetime1">
              <a:rPr lang="en-US" smtClean="0"/>
              <a:t>10/22/20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D926F0-3C89-B548-B0CE-4EADF5421B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787F2C-05FE-374B-9780-F69980606B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F74E4-2C59-5848-A8B8-DF6A3188A5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0397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42B99-1877-1644-A0DB-854E15095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EE124C-1499-2045-84EA-3A76DBF764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28600" indent="-228600">
              <a:buFont typeface="Wingdings" pitchFamily="2" charset="2"/>
              <a:buChar char="Ø"/>
              <a:defRPr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  <a:lvl2pPr marL="685800" indent="-228600">
              <a:buFont typeface="Wingdings" pitchFamily="2" charset="2"/>
              <a:buChar char="Ø"/>
              <a:defRPr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2pPr>
            <a:lvl3pPr marL="1143000" indent="-228600">
              <a:buFont typeface="Wingdings" pitchFamily="2" charset="2"/>
              <a:buChar char="Ø"/>
              <a:defRPr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3pPr>
            <a:lvl4pPr marL="1600200" indent="-228600">
              <a:buFont typeface="Wingdings" pitchFamily="2" charset="2"/>
              <a:buChar char="Ø"/>
              <a:defRPr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4pPr>
            <a:lvl5pPr marL="2057400" indent="-228600">
              <a:buFont typeface="Wingdings" pitchFamily="2" charset="2"/>
              <a:buChar char="Ø"/>
              <a:defRPr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BE54CD-8808-6342-B923-C26F3925B0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D58319-76EF-E54A-A87E-A6B58219DB99}" type="datetime1">
              <a:rPr lang="en-US" smtClean="0"/>
              <a:t>10/22/20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8306C4-A770-D241-B139-EA67F665B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DF33C4-219D-BB4A-BF2B-247368318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600"/>
            </a:lvl1pPr>
          </a:lstStyle>
          <a:p>
            <a:fld id="{49DF74E4-2C59-5848-A8B8-DF6A3188A57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00429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1446F5-B8FE-5049-8AC6-CCF48691D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74E566-8BFD-F949-B2B8-F99E69042C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0786FF-E0D1-E946-8B0D-D51C35E8BF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D33D7-552C-E14D-9CF3-4CC6CC2ABF2A}" type="datetime1">
              <a:rPr lang="en-US" smtClean="0"/>
              <a:t>10/22/20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6E620B-1901-1949-A9F9-47E196CE23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ECFA7E-7009-4C4D-9593-F736A2E42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F74E4-2C59-5848-A8B8-DF6A3188A5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9866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EC16BB-F40C-D048-B3A4-77548AD56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645094-0F90-0F4E-AD2A-09C2F71289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6698B1-0C10-C24D-BDCF-80E9FA080B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970C8A-5C54-6047-9B8F-E2D1C7AFA4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940C1-1ACE-C24E-8E1C-4B377F54CAE3}" type="datetime1">
              <a:rPr lang="en-US" smtClean="0"/>
              <a:t>10/22/20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FC7B25-8CB0-B445-956A-A470A692FB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2B4319-2C22-4943-9812-F4F130B36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F74E4-2C59-5848-A8B8-DF6A3188A5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0243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B4D9C-65EF-8441-AFEC-CC0B8547E6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75D806-8611-9B41-B5EA-FAA4F12AB5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C98145-30EA-4142-9A82-A4B916CA45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6713118-4DBF-DC43-B479-892291B9A0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D56BCD8-FC4E-5544-AB15-8CA59DDA121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DDFF387-C46C-8A45-A8EC-DBA87EE70E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939D9-47F7-1C45-A400-076698B41A97}" type="datetime1">
              <a:rPr lang="en-US" smtClean="0"/>
              <a:t>10/22/20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D8E291-7E3E-414D-A7B1-FF13CDA773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6BA6821-B302-884A-BB90-BA12F55D1C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F74E4-2C59-5848-A8B8-DF6A3188A5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8603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5BCBFA-6CBC-FE41-8D73-349F537B1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1925146-C3B0-9441-92D0-896426DC6B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D3079-AE3A-2044-8074-630E62DB0FE6}" type="datetime1">
              <a:rPr lang="en-US" smtClean="0"/>
              <a:t>10/22/20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8F3C87D-062B-B545-8B64-5DE2F9860E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A1F52A-ED9B-A346-878E-F78BDADDA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F74E4-2C59-5848-A8B8-DF6A3188A5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7522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64F481D-0012-4C4F-AA12-8B34C7156D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AF369-767A-B84A-948A-4304A559ED87}" type="datetime1">
              <a:rPr lang="en-US" smtClean="0"/>
              <a:t>10/22/20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F69C33-CFEF-1D42-B8D6-E905DF5886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8B99B9-24DB-2740-BA1F-96B6DFA76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F74E4-2C59-5848-A8B8-DF6A3188A5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7960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A73E87-6DB4-BB42-8A62-C3D96FE860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4A412B-B340-9242-A060-3AC337DA1C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C26A24-4778-0F40-9854-6FD4A9AD3F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B83CA3-6A02-B240-A88F-A7F6D8B34F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408D6-1782-6E4A-A070-98DF0F8D6DCE}" type="datetime1">
              <a:rPr lang="en-US" smtClean="0"/>
              <a:t>10/22/20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E64678-5F2D-F741-BB4D-E2732A5C43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90731A-90EE-B941-A135-B458F8D5E7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F74E4-2C59-5848-A8B8-DF6A3188A5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8758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10046-F8A9-0B4B-9B4D-0E24879E8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C03A555-E2A8-7E46-9273-5A349D3A80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E32205-D364-774C-9676-D1EE126E03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5E5A61-C687-124E-9AB2-DEBA13FCA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25C2A-9699-8945-83D9-DFBEA50C4DFB}" type="datetime1">
              <a:rPr lang="en-US" smtClean="0"/>
              <a:t>10/22/20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DDD31D-9E68-9E4B-8618-37757A4A6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8F76E8-12C4-A049-9EA2-2BA65D1D82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F74E4-2C59-5848-A8B8-DF6A3188A5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3843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C9FD8E6-24A8-6B48-BA0A-5AFCB2839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8D16A1-62AF-7748-9FAC-18405F130F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A4DDDA-3887-C64A-99FB-BBFB7E3E706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5232C0-EC93-C84B-808E-9CE702574813}" type="datetime1">
              <a:rPr lang="en-US" smtClean="0"/>
              <a:t>10/22/20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67A3BE-067A-7446-9446-4292CAF3C6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B6ACF4-3E6D-7847-AD9B-429C8C9F53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DF74E4-2C59-5848-A8B8-DF6A3188A57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4777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tiff"/><Relationship Id="rId5" Type="http://schemas.openxmlformats.org/officeDocument/2006/relationships/image" Target="../media/image3.tiff"/><Relationship Id="rId4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jpeg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11" Type="http://schemas.openxmlformats.org/officeDocument/2006/relationships/image" Target="../media/image13.jpeg"/><Relationship Id="rId5" Type="http://schemas.openxmlformats.org/officeDocument/2006/relationships/image" Target="../media/image7.jpeg"/><Relationship Id="rId10" Type="http://schemas.openxmlformats.org/officeDocument/2006/relationships/image" Target="../media/image12.tiff"/><Relationship Id="rId4" Type="http://schemas.openxmlformats.org/officeDocument/2006/relationships/image" Target="../media/image6.jpeg"/><Relationship Id="rId9" Type="http://schemas.openxmlformats.org/officeDocument/2006/relationships/image" Target="../media/image11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emf"/><Relationship Id="rId4" Type="http://schemas.openxmlformats.org/officeDocument/2006/relationships/image" Target="../media/image16.emf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B3245-F348-C041-B10E-FFAAB9C011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06400"/>
            <a:ext cx="9144000" cy="2387600"/>
          </a:xfrm>
        </p:spPr>
        <p:txBody>
          <a:bodyPr>
            <a:normAutofit/>
          </a:bodyPr>
          <a:lstStyle/>
          <a:p>
            <a:r>
              <a:rPr lang="en-US" altLang="zh-CN" dirty="0" err="1"/>
              <a:t>RackSched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A Microsecond-Scale Scheduler for Rack-Scale Computers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430DF2B-676E-D54C-91EC-AB04A1B28F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47799" y="3109686"/>
            <a:ext cx="9144000" cy="1655762"/>
          </a:xfrm>
        </p:spPr>
        <p:txBody>
          <a:bodyPr/>
          <a:lstStyle/>
          <a:p>
            <a:r>
              <a:rPr lang="en-US" altLang="zh-CN" sz="2800" dirty="0"/>
              <a:t>Hang</a:t>
            </a:r>
            <a:r>
              <a:rPr lang="zh-CN" altLang="en-US" sz="2800" dirty="0"/>
              <a:t> </a:t>
            </a:r>
            <a:r>
              <a:rPr lang="en-US" altLang="zh-CN" sz="2800" dirty="0"/>
              <a:t>Zhu</a:t>
            </a:r>
          </a:p>
          <a:p>
            <a:r>
              <a:rPr lang="en-US" altLang="zh-CN" dirty="0"/>
              <a:t>Kostis</a:t>
            </a:r>
            <a:r>
              <a:rPr lang="zh-CN" altLang="en-US" dirty="0"/>
              <a:t> </a:t>
            </a:r>
            <a:r>
              <a:rPr lang="en-US" altLang="zh-CN" dirty="0" err="1"/>
              <a:t>Kaffes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 err="1"/>
              <a:t>Zixu</a:t>
            </a:r>
            <a:r>
              <a:rPr lang="zh-CN" altLang="en-US" dirty="0"/>
              <a:t> </a:t>
            </a:r>
            <a:r>
              <a:rPr lang="en-US" altLang="zh-CN" dirty="0"/>
              <a:t>Chen,</a:t>
            </a:r>
            <a:r>
              <a:rPr lang="zh-CN" altLang="en-US" dirty="0"/>
              <a:t> </a:t>
            </a:r>
            <a:r>
              <a:rPr lang="en-US" altLang="zh-CN" dirty="0" err="1"/>
              <a:t>Zhenming</a:t>
            </a:r>
            <a:r>
              <a:rPr lang="zh-CN" altLang="en-US" dirty="0"/>
              <a:t> </a:t>
            </a:r>
            <a:r>
              <a:rPr lang="en-US" altLang="zh-CN" dirty="0"/>
              <a:t>Liu,</a:t>
            </a:r>
            <a:r>
              <a:rPr lang="zh-CN" altLang="en-US" dirty="0"/>
              <a:t> </a:t>
            </a:r>
            <a:r>
              <a:rPr lang="en-US" altLang="zh-CN" dirty="0"/>
              <a:t>Christos </a:t>
            </a:r>
            <a:r>
              <a:rPr lang="en-US" altLang="zh-CN" dirty="0" err="1"/>
              <a:t>Kozyrakis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Ion</a:t>
            </a:r>
            <a:r>
              <a:rPr lang="zh-CN" altLang="en-US" dirty="0"/>
              <a:t> </a:t>
            </a:r>
            <a:r>
              <a:rPr lang="en-US" altLang="zh-CN" dirty="0" err="1"/>
              <a:t>Stoica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Xin</a:t>
            </a:r>
            <a:r>
              <a:rPr lang="zh-CN" altLang="en-US" dirty="0"/>
              <a:t> </a:t>
            </a:r>
            <a:r>
              <a:rPr lang="en-US" altLang="zh-CN" dirty="0" err="1"/>
              <a:t>Jin</a:t>
            </a:r>
            <a:endParaRPr lang="en-US" altLang="zh-CN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ACEA53-367C-9A4E-8F17-8924694116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5708" y="4765448"/>
            <a:ext cx="1879012" cy="9103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0CBD336-A60E-954B-869A-7D5B1EAD60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792" y="4784473"/>
            <a:ext cx="1862469" cy="7390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7E06218-90BE-5848-BAB7-095704EA1A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4720" y="4556054"/>
            <a:ext cx="2725775" cy="11947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BAE9E71-C866-9F43-84A2-A3BC153D24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00308" y="4546961"/>
            <a:ext cx="1128815" cy="1128815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AC0C12-E04F-C548-BC56-48F814F12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F74E4-2C59-5848-A8B8-DF6A3188A57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0496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4FDD4-B652-B945-A9F6-C4A509783D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0062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realize</a:t>
            </a:r>
            <a:r>
              <a:rPr lang="zh-CN" altLang="en-US" dirty="0"/>
              <a:t> </a:t>
            </a:r>
            <a:r>
              <a:rPr lang="en-US" altLang="zh-CN" dirty="0"/>
              <a:t>the </a:t>
            </a:r>
            <a:r>
              <a:rPr lang="en-US" dirty="0"/>
              <a:t>two-layer scheduling framework</a:t>
            </a:r>
            <a:r>
              <a:rPr lang="en-US" altLang="zh-CN" dirty="0"/>
              <a:t>?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079B28-036A-2C44-9F77-DB0EE80338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the system architecture</a:t>
            </a:r>
            <a:r>
              <a:rPr lang="en-US" altLang="zh-CN" dirty="0"/>
              <a:t>?</a:t>
            </a:r>
          </a:p>
          <a:p>
            <a:endParaRPr lang="en-US" altLang="zh-CN" dirty="0"/>
          </a:p>
          <a:p>
            <a:r>
              <a:rPr lang="en-US" dirty="0"/>
              <a:t>How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process/</a:t>
            </a:r>
            <a:r>
              <a:rPr lang="en-US" dirty="0"/>
              <a:t>schedule requests based on the server</a:t>
            </a:r>
            <a:r>
              <a:rPr lang="zh-CN" altLang="en-US" dirty="0"/>
              <a:t> </a:t>
            </a:r>
            <a:r>
              <a:rPr lang="en-US" dirty="0"/>
              <a:t>loads</a:t>
            </a:r>
            <a:r>
              <a:rPr lang="en-US" altLang="zh-CN" dirty="0"/>
              <a:t>?</a:t>
            </a:r>
          </a:p>
          <a:p>
            <a:endParaRPr lang="en-US" altLang="zh-CN" dirty="0"/>
          </a:p>
          <a:p>
            <a:r>
              <a:rPr lang="en-US" dirty="0"/>
              <a:t>How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dirty="0"/>
              <a:t>ensure request affinity</a:t>
            </a:r>
            <a:r>
              <a:rPr lang="en-US" altLang="zh-CN" dirty="0"/>
              <a:t>?</a:t>
            </a:r>
          </a:p>
          <a:p>
            <a:endParaRPr lang="en-US" altLang="zh-CN" dirty="0"/>
          </a:p>
          <a:p>
            <a:r>
              <a:rPr lang="en-US" altLang="zh-CN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en-US" dirty="0"/>
              <a:t> handle practical scheduling</a:t>
            </a:r>
            <a:r>
              <a:rPr lang="zh-CN" altLang="en-US" dirty="0"/>
              <a:t> </a:t>
            </a:r>
            <a:r>
              <a:rPr lang="en-US" dirty="0"/>
              <a:t>requirements</a:t>
            </a:r>
            <a:r>
              <a:rPr lang="en-US" altLang="zh-CN" dirty="0"/>
              <a:t>?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54F4F6-6EDF-9644-84D0-535ED6050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F74E4-2C59-5848-A8B8-DF6A3188A57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9645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4FDD4-B652-B945-A9F6-C4A509783D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0062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How to realize the two-layer scheduling framework?</a:t>
            </a:r>
            <a:br>
              <a:rPr lang="en-US" altLang="zh-CN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079B28-036A-2C44-9F77-DB0EE80338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D45655"/>
                </a:solidFill>
              </a:rPr>
              <a:t>What is the system architecture</a:t>
            </a:r>
            <a:r>
              <a:rPr lang="en-US" altLang="zh-CN" dirty="0">
                <a:solidFill>
                  <a:srgbClr val="D45655"/>
                </a:solidFill>
              </a:rPr>
              <a:t>?</a:t>
            </a:r>
          </a:p>
          <a:p>
            <a:endParaRPr lang="en-US" altLang="zh-CN" dirty="0"/>
          </a:p>
          <a:p>
            <a:r>
              <a:rPr lang="en-US" dirty="0"/>
              <a:t>How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process/</a:t>
            </a:r>
            <a:r>
              <a:rPr lang="en-US" dirty="0"/>
              <a:t>schedule requests based on the server</a:t>
            </a:r>
            <a:r>
              <a:rPr lang="zh-CN" altLang="en-US" dirty="0"/>
              <a:t> </a:t>
            </a:r>
            <a:r>
              <a:rPr lang="en-US" dirty="0"/>
              <a:t>loads</a:t>
            </a:r>
            <a:r>
              <a:rPr lang="en-US" altLang="zh-CN" dirty="0"/>
              <a:t>?</a:t>
            </a:r>
          </a:p>
          <a:p>
            <a:endParaRPr lang="en-US" altLang="zh-CN" dirty="0"/>
          </a:p>
          <a:p>
            <a:r>
              <a:rPr lang="en-US" dirty="0"/>
              <a:t>How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dirty="0"/>
              <a:t>ensure request affinity</a:t>
            </a:r>
            <a:r>
              <a:rPr lang="en-US" altLang="zh-CN" dirty="0"/>
              <a:t>?</a:t>
            </a:r>
          </a:p>
          <a:p>
            <a:endParaRPr lang="en-US" altLang="zh-CN" dirty="0"/>
          </a:p>
          <a:p>
            <a:r>
              <a:rPr lang="en-US" altLang="zh-CN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en-US" dirty="0"/>
              <a:t> handle practical scheduling</a:t>
            </a:r>
            <a:r>
              <a:rPr lang="zh-CN" altLang="en-US" dirty="0"/>
              <a:t> </a:t>
            </a:r>
            <a:r>
              <a:rPr lang="en-US" dirty="0"/>
              <a:t>requirements</a:t>
            </a:r>
            <a:r>
              <a:rPr lang="en-US" altLang="zh-CN" dirty="0"/>
              <a:t>?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54F4F6-6EDF-9644-84D0-535ED6050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F74E4-2C59-5848-A8B8-DF6A3188A57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3962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A8343-48C6-8741-B5C9-63BDB6C76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RackSched</a:t>
            </a:r>
            <a:r>
              <a:rPr lang="zh-CN" altLang="en-US" dirty="0"/>
              <a:t> </a:t>
            </a:r>
            <a:r>
              <a:rPr lang="en-US" altLang="zh-CN" dirty="0"/>
              <a:t>architecture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23D1F4C-32B5-7746-8680-644B0C2C1ACA}"/>
              </a:ext>
            </a:extLst>
          </p:cNvPr>
          <p:cNvSpPr/>
          <p:nvPr/>
        </p:nvSpPr>
        <p:spPr>
          <a:xfrm>
            <a:off x="5224968" y="2441955"/>
            <a:ext cx="5852160" cy="310914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27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D97E94D-5307-B345-8DE8-C89C2360DE49}"/>
              </a:ext>
            </a:extLst>
          </p:cNvPr>
          <p:cNvGrpSpPr/>
          <p:nvPr/>
        </p:nvGrpSpPr>
        <p:grpSpPr>
          <a:xfrm>
            <a:off x="5385053" y="2832188"/>
            <a:ext cx="5517105" cy="1309472"/>
            <a:chOff x="2595298" y="6934364"/>
            <a:chExt cx="5517105" cy="1309472"/>
          </a:xfrm>
        </p:grpSpPr>
        <p:sp>
          <p:nvSpPr>
            <p:cNvPr id="6" name="圆角矩形 24">
              <a:extLst>
                <a:ext uri="{FF2B5EF4-FFF2-40B4-BE49-F238E27FC236}">
                  <a16:creationId xmlns:a16="http://schemas.microsoft.com/office/drawing/2014/main" id="{ACA7988C-4D50-0044-955B-552B25F7126C}"/>
                </a:ext>
              </a:extLst>
            </p:cNvPr>
            <p:cNvSpPr/>
            <p:nvPr/>
          </p:nvSpPr>
          <p:spPr>
            <a:xfrm>
              <a:off x="2595298" y="6934364"/>
              <a:ext cx="5517105" cy="1309472"/>
            </a:xfrm>
            <a:prstGeom prst="roundRect">
              <a:avLst>
                <a:gd name="adj" fmla="val 13820"/>
              </a:avLst>
            </a:prstGeom>
            <a:solidFill>
              <a:srgbClr val="FFFFFF"/>
            </a:solidFill>
            <a:ln w="1905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457200">
                <a:defRPr/>
              </a:pPr>
              <a:endParaRPr lang="zh-CN" altLang="en-US" sz="1600" ker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7" name="圆角矩形 24">
              <a:extLst>
                <a:ext uri="{FF2B5EF4-FFF2-40B4-BE49-F238E27FC236}">
                  <a16:creationId xmlns:a16="http://schemas.microsoft.com/office/drawing/2014/main" id="{6EF718E4-3E84-8D49-8694-330EFE8A8A9E}"/>
                </a:ext>
              </a:extLst>
            </p:cNvPr>
            <p:cNvSpPr/>
            <p:nvPr/>
          </p:nvSpPr>
          <p:spPr>
            <a:xfrm>
              <a:off x="2595298" y="6934364"/>
              <a:ext cx="5517105" cy="1309472"/>
            </a:xfrm>
            <a:prstGeom prst="roundRect">
              <a:avLst>
                <a:gd name="adj" fmla="val 13820"/>
              </a:avLst>
            </a:prstGeom>
            <a:solidFill>
              <a:srgbClr val="CD5360">
                <a:alpha val="29804"/>
              </a:srgbClr>
            </a:solidFill>
            <a:ln w="1905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457200">
                <a:defRPr/>
              </a:pPr>
              <a:endParaRPr lang="zh-CN" altLang="en-US" sz="1600" kern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7A3B631-AE33-7942-AD81-D3E2569A87E8}"/>
              </a:ext>
            </a:extLst>
          </p:cNvPr>
          <p:cNvCxnSpPr/>
          <p:nvPr/>
        </p:nvCxnSpPr>
        <p:spPr>
          <a:xfrm flipV="1">
            <a:off x="6159983" y="2130309"/>
            <a:ext cx="0" cy="331785"/>
          </a:xfrm>
          <a:prstGeom prst="straightConnector1">
            <a:avLst/>
          </a:prstGeom>
          <a:ln w="19050">
            <a:solidFill>
              <a:schemeClr val="tx1"/>
            </a:solidFill>
            <a:headEnd type="none" w="lg" len="lg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C442AF2-7040-7B49-83E1-B6CFB54D2C15}"/>
              </a:ext>
            </a:extLst>
          </p:cNvPr>
          <p:cNvCxnSpPr/>
          <p:nvPr/>
        </p:nvCxnSpPr>
        <p:spPr>
          <a:xfrm flipV="1">
            <a:off x="7941695" y="2130974"/>
            <a:ext cx="0" cy="330455"/>
          </a:xfrm>
          <a:prstGeom prst="straightConnector1">
            <a:avLst/>
          </a:prstGeom>
          <a:ln w="19050">
            <a:solidFill>
              <a:schemeClr val="tx1"/>
            </a:solidFill>
            <a:headEnd type="none" w="lg" len="lg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660BF61-D97B-7F4B-9573-ACF7694901DF}"/>
              </a:ext>
            </a:extLst>
          </p:cNvPr>
          <p:cNvCxnSpPr/>
          <p:nvPr/>
        </p:nvCxnSpPr>
        <p:spPr>
          <a:xfrm flipV="1">
            <a:off x="10113122" y="2130974"/>
            <a:ext cx="0" cy="330455"/>
          </a:xfrm>
          <a:prstGeom prst="straightConnector1">
            <a:avLst/>
          </a:prstGeom>
          <a:ln w="19050">
            <a:solidFill>
              <a:schemeClr val="tx1"/>
            </a:solidFill>
            <a:headEnd type="none" w="lg" len="lg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3134B804-C00E-3141-80A2-9C0730526BCF}"/>
              </a:ext>
            </a:extLst>
          </p:cNvPr>
          <p:cNvSpPr/>
          <p:nvPr/>
        </p:nvSpPr>
        <p:spPr>
          <a:xfrm>
            <a:off x="9563096" y="1690688"/>
            <a:ext cx="1109998" cy="457200"/>
          </a:xfrm>
          <a:prstGeom prst="roundRect">
            <a:avLst/>
          </a:prstGeom>
          <a:solidFill>
            <a:srgbClr val="4ABDAC">
              <a:alpha val="74902"/>
            </a:srgb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Client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8D8A4BEF-FB3A-204D-856F-1C30698A36D4}"/>
              </a:ext>
            </a:extLst>
          </p:cNvPr>
          <p:cNvSpPr/>
          <p:nvPr/>
        </p:nvSpPr>
        <p:spPr>
          <a:xfrm>
            <a:off x="7381685" y="1690688"/>
            <a:ext cx="1109998" cy="457200"/>
          </a:xfrm>
          <a:prstGeom prst="roundRect">
            <a:avLst/>
          </a:prstGeom>
          <a:solidFill>
            <a:srgbClr val="4ABDAC">
              <a:alpha val="74902"/>
            </a:srgb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Client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FE6C26EC-41C6-EA40-AD67-632A2E566EE6}"/>
              </a:ext>
            </a:extLst>
          </p:cNvPr>
          <p:cNvSpPr/>
          <p:nvPr/>
        </p:nvSpPr>
        <p:spPr>
          <a:xfrm>
            <a:off x="5588327" y="1690688"/>
            <a:ext cx="1109998" cy="457200"/>
          </a:xfrm>
          <a:prstGeom prst="roundRect">
            <a:avLst/>
          </a:prstGeom>
          <a:solidFill>
            <a:srgbClr val="4ABDAC">
              <a:alpha val="74902"/>
            </a:srgb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Client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A39D27D-95DD-B346-8A2E-D20BBF97072B}"/>
              </a:ext>
            </a:extLst>
          </p:cNvPr>
          <p:cNvSpPr txBox="1"/>
          <p:nvPr/>
        </p:nvSpPr>
        <p:spPr>
          <a:xfrm>
            <a:off x="7001988" y="2493634"/>
            <a:ext cx="22188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Helvetica Neue" charset="0"/>
                <a:ea typeface="Helvetica Neue" charset="0"/>
                <a:cs typeface="Helvetica Neue" charset="0"/>
              </a:rPr>
              <a:t>Rack-Scale Computer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AD4D347-5379-8340-A6B0-E156697C5E7F}"/>
              </a:ext>
            </a:extLst>
          </p:cNvPr>
          <p:cNvSpPr/>
          <p:nvPr/>
        </p:nvSpPr>
        <p:spPr>
          <a:xfrm>
            <a:off x="5523756" y="3107789"/>
            <a:ext cx="1143000" cy="594360"/>
          </a:xfrm>
          <a:prstGeom prst="rect">
            <a:avLst/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L2/L3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Routing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4A081AA-B5B8-F24E-B817-4C66FF253148}"/>
              </a:ext>
            </a:extLst>
          </p:cNvPr>
          <p:cNvGrpSpPr>
            <a:grpSpLocks noChangeAspect="1"/>
          </p:cNvGrpSpPr>
          <p:nvPr/>
        </p:nvGrpSpPr>
        <p:grpSpPr>
          <a:xfrm>
            <a:off x="8821482" y="4862570"/>
            <a:ext cx="397301" cy="91440"/>
            <a:chOff x="9779907" y="1771252"/>
            <a:chExt cx="595952" cy="137160"/>
          </a:xfrm>
          <a:solidFill>
            <a:srgbClr val="328CC1"/>
          </a:solidFill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0DB20C91-5161-6142-A418-5B2A16424672}"/>
                </a:ext>
              </a:extLst>
            </p:cNvPr>
            <p:cNvSpPr/>
            <p:nvPr/>
          </p:nvSpPr>
          <p:spPr>
            <a:xfrm>
              <a:off x="9779907" y="1771252"/>
              <a:ext cx="137160" cy="13716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BE5962BB-D482-CF4C-845E-CB1CBCBE4B05}"/>
                </a:ext>
              </a:extLst>
            </p:cNvPr>
            <p:cNvSpPr/>
            <p:nvPr/>
          </p:nvSpPr>
          <p:spPr>
            <a:xfrm>
              <a:off x="10009303" y="1771252"/>
              <a:ext cx="137160" cy="13716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5E15FCC0-4244-8B4A-BFCD-00AB99256B22}"/>
                </a:ext>
              </a:extLst>
            </p:cNvPr>
            <p:cNvSpPr/>
            <p:nvPr/>
          </p:nvSpPr>
          <p:spPr>
            <a:xfrm>
              <a:off x="10238699" y="1771252"/>
              <a:ext cx="137160" cy="13716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32D6A33-34DF-3C43-8619-BD85122BD6B5}"/>
              </a:ext>
            </a:extLst>
          </p:cNvPr>
          <p:cNvCxnSpPr/>
          <p:nvPr/>
        </p:nvCxnSpPr>
        <p:spPr>
          <a:xfrm flipV="1">
            <a:off x="6158748" y="4142629"/>
            <a:ext cx="0" cy="265176"/>
          </a:xfrm>
          <a:prstGeom prst="straightConnector1">
            <a:avLst/>
          </a:prstGeom>
          <a:ln w="19050">
            <a:solidFill>
              <a:schemeClr val="tx1"/>
            </a:solidFill>
            <a:headEnd type="none" w="lg" len="lg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5418F6D7-C50D-1442-919B-8BAAC2C3B777}"/>
              </a:ext>
            </a:extLst>
          </p:cNvPr>
          <p:cNvSpPr/>
          <p:nvPr/>
        </p:nvSpPr>
        <p:spPr>
          <a:xfrm>
            <a:off x="5385053" y="4408198"/>
            <a:ext cx="1554480" cy="1018472"/>
          </a:xfrm>
          <a:prstGeom prst="rect">
            <a:avLst/>
          </a:prstGeom>
          <a:solidFill>
            <a:srgbClr val="328CC1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BFC7305-076F-AC4D-AD61-57B8A7B1F4B1}"/>
              </a:ext>
            </a:extLst>
          </p:cNvPr>
          <p:cNvSpPr/>
          <p:nvPr/>
        </p:nvSpPr>
        <p:spPr>
          <a:xfrm>
            <a:off x="5550340" y="4977392"/>
            <a:ext cx="228600" cy="228600"/>
          </a:xfrm>
          <a:prstGeom prst="rect">
            <a:avLst/>
          </a:prstGeom>
          <a:solidFill>
            <a:srgbClr val="328C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328CC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3505709-7D68-4C49-8F94-A32E82C23827}"/>
              </a:ext>
            </a:extLst>
          </p:cNvPr>
          <p:cNvSpPr/>
          <p:nvPr/>
        </p:nvSpPr>
        <p:spPr>
          <a:xfrm>
            <a:off x="5865605" y="4977392"/>
            <a:ext cx="228600" cy="228600"/>
          </a:xfrm>
          <a:prstGeom prst="rect">
            <a:avLst/>
          </a:prstGeom>
          <a:solidFill>
            <a:srgbClr val="328C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328CC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D37A425-E5BF-8243-85F5-8D3B2C1AFFB5}"/>
              </a:ext>
            </a:extLst>
          </p:cNvPr>
          <p:cNvSpPr/>
          <p:nvPr/>
        </p:nvSpPr>
        <p:spPr>
          <a:xfrm>
            <a:off x="6545647" y="4977392"/>
            <a:ext cx="228600" cy="228600"/>
          </a:xfrm>
          <a:prstGeom prst="rect">
            <a:avLst/>
          </a:prstGeom>
          <a:solidFill>
            <a:srgbClr val="328C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328CC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6550038-B076-1F41-B702-BAC2ACCB2EBD}"/>
              </a:ext>
            </a:extLst>
          </p:cNvPr>
          <p:cNvSpPr/>
          <p:nvPr/>
        </p:nvSpPr>
        <p:spPr>
          <a:xfrm>
            <a:off x="5550340" y="4491252"/>
            <a:ext cx="1223907" cy="365760"/>
          </a:xfrm>
          <a:prstGeom prst="rect">
            <a:avLst/>
          </a:prstGeom>
          <a:solidFill>
            <a:srgbClr val="CD536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Intra-Server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Scheduler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0CCF85D-E12D-0F47-BEA8-91FCB53F27CC}"/>
              </a:ext>
            </a:extLst>
          </p:cNvPr>
          <p:cNvCxnSpPr>
            <a:stCxn id="22" idx="0"/>
          </p:cNvCxnSpPr>
          <p:nvPr/>
        </p:nvCxnSpPr>
        <p:spPr>
          <a:xfrm flipV="1">
            <a:off x="5664640" y="4845614"/>
            <a:ext cx="0" cy="131778"/>
          </a:xfrm>
          <a:prstGeom prst="straightConnector1">
            <a:avLst/>
          </a:prstGeom>
          <a:ln w="15875">
            <a:solidFill>
              <a:schemeClr val="tx1"/>
            </a:solidFill>
            <a:headEnd type="none" w="lg" len="lg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B57AE2A-B3E1-F149-AC98-5FD2513B9C07}"/>
              </a:ext>
            </a:extLst>
          </p:cNvPr>
          <p:cNvCxnSpPr>
            <a:stCxn id="23" idx="0"/>
          </p:cNvCxnSpPr>
          <p:nvPr/>
        </p:nvCxnSpPr>
        <p:spPr>
          <a:xfrm flipV="1">
            <a:off x="5979905" y="4845614"/>
            <a:ext cx="0" cy="131778"/>
          </a:xfrm>
          <a:prstGeom prst="straightConnector1">
            <a:avLst/>
          </a:prstGeom>
          <a:ln w="15875">
            <a:solidFill>
              <a:schemeClr val="tx1"/>
            </a:solidFill>
            <a:headEnd type="none" w="lg" len="lg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EFE19FA-CB96-534F-9BFA-C0338EE6A105}"/>
              </a:ext>
            </a:extLst>
          </p:cNvPr>
          <p:cNvCxnSpPr>
            <a:stCxn id="24" idx="0"/>
          </p:cNvCxnSpPr>
          <p:nvPr/>
        </p:nvCxnSpPr>
        <p:spPr>
          <a:xfrm flipH="1" flipV="1">
            <a:off x="6656477" y="4845614"/>
            <a:ext cx="3470" cy="131778"/>
          </a:xfrm>
          <a:prstGeom prst="straightConnector1">
            <a:avLst/>
          </a:prstGeom>
          <a:ln w="15875">
            <a:solidFill>
              <a:schemeClr val="tx1"/>
            </a:solidFill>
            <a:headEnd type="none" w="lg" len="lg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3579ED6-8382-7744-B768-5A4B9826F608}"/>
              </a:ext>
            </a:extLst>
          </p:cNvPr>
          <p:cNvGrpSpPr>
            <a:grpSpLocks noChangeAspect="1"/>
          </p:cNvGrpSpPr>
          <p:nvPr/>
        </p:nvGrpSpPr>
        <p:grpSpPr>
          <a:xfrm>
            <a:off x="6180870" y="5059688"/>
            <a:ext cx="278111" cy="64008"/>
            <a:chOff x="9779907" y="1771252"/>
            <a:chExt cx="595952" cy="137160"/>
          </a:xfrm>
          <a:solidFill>
            <a:srgbClr val="328CC1"/>
          </a:solidFill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0B822855-A2C4-9F45-A528-7A3F38C15BD1}"/>
                </a:ext>
              </a:extLst>
            </p:cNvPr>
            <p:cNvSpPr/>
            <p:nvPr/>
          </p:nvSpPr>
          <p:spPr>
            <a:xfrm>
              <a:off x="9779907" y="1771252"/>
              <a:ext cx="137160" cy="13716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15E12848-86B3-9347-9F45-5985165BFADB}"/>
                </a:ext>
              </a:extLst>
            </p:cNvPr>
            <p:cNvSpPr/>
            <p:nvPr/>
          </p:nvSpPr>
          <p:spPr>
            <a:xfrm>
              <a:off x="10009303" y="1771252"/>
              <a:ext cx="137160" cy="13716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413605BB-0CD6-524F-98BA-61EEB2C7BB84}"/>
                </a:ext>
              </a:extLst>
            </p:cNvPr>
            <p:cNvSpPr/>
            <p:nvPr/>
          </p:nvSpPr>
          <p:spPr>
            <a:xfrm>
              <a:off x="10238699" y="1771252"/>
              <a:ext cx="137160" cy="13716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55C98875-7C2D-2345-905E-A946D4DF8F3B}"/>
              </a:ext>
            </a:extLst>
          </p:cNvPr>
          <p:cNvSpPr txBox="1"/>
          <p:nvPr/>
        </p:nvSpPr>
        <p:spPr>
          <a:xfrm>
            <a:off x="5532474" y="5178661"/>
            <a:ext cx="12804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Helvetica Neue" charset="0"/>
                <a:ea typeface="Helvetica Neue" charset="0"/>
                <a:cs typeface="Helvetica Neue" charset="0"/>
              </a:rPr>
              <a:t>Worker Threads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3EC747D-FBF4-DC48-8E1E-32E5FF5E1CE6}"/>
              </a:ext>
            </a:extLst>
          </p:cNvPr>
          <p:cNvCxnSpPr/>
          <p:nvPr/>
        </p:nvCxnSpPr>
        <p:spPr>
          <a:xfrm flipV="1">
            <a:off x="7962584" y="4142629"/>
            <a:ext cx="0" cy="265176"/>
          </a:xfrm>
          <a:prstGeom prst="straightConnector1">
            <a:avLst/>
          </a:prstGeom>
          <a:ln w="19050">
            <a:solidFill>
              <a:schemeClr val="tx1"/>
            </a:solidFill>
            <a:headEnd type="none" w="lg" len="lg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75C83B2-1AAC-6F40-9A8C-62DF35A35F94}"/>
              </a:ext>
            </a:extLst>
          </p:cNvPr>
          <p:cNvCxnSpPr/>
          <p:nvPr/>
        </p:nvCxnSpPr>
        <p:spPr>
          <a:xfrm flipV="1">
            <a:off x="10113122" y="4142629"/>
            <a:ext cx="0" cy="265176"/>
          </a:xfrm>
          <a:prstGeom prst="straightConnector1">
            <a:avLst/>
          </a:prstGeom>
          <a:ln w="19050">
            <a:solidFill>
              <a:schemeClr val="tx1"/>
            </a:solidFill>
            <a:headEnd type="none" w="lg" len="lg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06899E5B-FE59-2640-8B30-0C5C20B289E5}"/>
              </a:ext>
            </a:extLst>
          </p:cNvPr>
          <p:cNvSpPr/>
          <p:nvPr/>
        </p:nvSpPr>
        <p:spPr>
          <a:xfrm>
            <a:off x="7009437" y="3107789"/>
            <a:ext cx="1097280" cy="594360"/>
          </a:xfrm>
          <a:prstGeom prst="rect">
            <a:avLst/>
          </a:prstGeom>
          <a:solidFill>
            <a:srgbClr val="CD5360">
              <a:alpha val="40000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Request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Scheduling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85982E4-23A3-0142-9499-48C31C2F3DA3}"/>
              </a:ext>
            </a:extLst>
          </p:cNvPr>
          <p:cNvSpPr/>
          <p:nvPr/>
        </p:nvSpPr>
        <p:spPr>
          <a:xfrm>
            <a:off x="9434724" y="3107789"/>
            <a:ext cx="1051560" cy="594360"/>
          </a:xfrm>
          <a:prstGeom prst="rect">
            <a:avLst/>
          </a:prstGeom>
          <a:solidFill>
            <a:srgbClr val="CD5360">
              <a:alpha val="40000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Server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Tracking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731F9D5-B6F7-8C4F-8EDD-B26E7719E912}"/>
              </a:ext>
            </a:extLst>
          </p:cNvPr>
          <p:cNvSpPr/>
          <p:nvPr/>
        </p:nvSpPr>
        <p:spPr>
          <a:xfrm>
            <a:off x="8222081" y="3107789"/>
            <a:ext cx="1097280" cy="594360"/>
          </a:xfrm>
          <a:prstGeom prst="rect">
            <a:avLst/>
          </a:prstGeom>
          <a:solidFill>
            <a:srgbClr val="CD5360">
              <a:alpha val="40000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Request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Affinity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303BA4C-C328-F342-8055-A898585CD037}"/>
              </a:ext>
            </a:extLst>
          </p:cNvPr>
          <p:cNvSpPr txBox="1"/>
          <p:nvPr/>
        </p:nvSpPr>
        <p:spPr>
          <a:xfrm>
            <a:off x="7551245" y="3673022"/>
            <a:ext cx="22444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latin typeface="Helvetica Neue" charset="0"/>
                <a:ea typeface="Helvetica Neue" charset="0"/>
                <a:cs typeface="Helvetica Neue" charset="0"/>
              </a:rPr>
              <a:t>Inter-Server Scheduler</a:t>
            </a:r>
            <a:endParaRPr lang="en-US" sz="16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E39573F-2463-BA43-9DB3-8BAAA130B54A}"/>
              </a:ext>
            </a:extLst>
          </p:cNvPr>
          <p:cNvSpPr txBox="1"/>
          <p:nvPr/>
        </p:nvSpPr>
        <p:spPr>
          <a:xfrm>
            <a:off x="5514868" y="3736522"/>
            <a:ext cx="12088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>
                <a:latin typeface="Helvetica Neue" charset="0"/>
                <a:ea typeface="Helvetica Neue" charset="0"/>
                <a:cs typeface="Helvetica Neue" charset="0"/>
              </a:rPr>
              <a:t>ToR</a:t>
            </a:r>
            <a:r>
              <a:rPr lang="en-US" sz="1600" dirty="0">
                <a:latin typeface="Helvetica Neue" charset="0"/>
                <a:ea typeface="Helvetica Neue" charset="0"/>
                <a:cs typeface="Helvetica Neue" charset="0"/>
              </a:rPr>
              <a:t> Switch</a:t>
            </a:r>
          </a:p>
        </p:txBody>
      </p:sp>
      <p:sp>
        <p:nvSpPr>
          <p:cNvPr id="41" name="圆角矩形 24">
            <a:extLst>
              <a:ext uri="{FF2B5EF4-FFF2-40B4-BE49-F238E27FC236}">
                <a16:creationId xmlns:a16="http://schemas.microsoft.com/office/drawing/2014/main" id="{5CBBCAFF-CE12-2E40-BE43-9E808C76DB9C}"/>
              </a:ext>
            </a:extLst>
          </p:cNvPr>
          <p:cNvSpPr/>
          <p:nvPr/>
        </p:nvSpPr>
        <p:spPr>
          <a:xfrm>
            <a:off x="6774247" y="2956266"/>
            <a:ext cx="3923339" cy="1074630"/>
          </a:xfrm>
          <a:prstGeom prst="roundRect">
            <a:avLst>
              <a:gd name="adj" fmla="val 13820"/>
            </a:avLst>
          </a:prstGeom>
          <a:noFill/>
          <a:ln w="15875" cap="flat" cmpd="sng" algn="ctr">
            <a:solidFill>
              <a:schemeClr val="tx1"/>
            </a:solidFill>
            <a:prstDash val="lgDash"/>
          </a:ln>
          <a:effectLst/>
        </p:spPr>
        <p:txBody>
          <a:bodyPr rtlCol="0" anchor="ctr"/>
          <a:lstStyle/>
          <a:p>
            <a:pPr algn="ctr" defTabSz="457200">
              <a:defRPr/>
            </a:pPr>
            <a:endParaRPr lang="zh-CN" altLang="en-US" sz="1600" kern="0">
              <a:solidFill>
                <a:prstClr val="white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9A3E346-A52C-E140-AA87-2BD9D099F2A0}"/>
              </a:ext>
            </a:extLst>
          </p:cNvPr>
          <p:cNvGrpSpPr>
            <a:grpSpLocks noChangeAspect="1"/>
          </p:cNvGrpSpPr>
          <p:nvPr/>
        </p:nvGrpSpPr>
        <p:grpSpPr>
          <a:xfrm>
            <a:off x="8796082" y="1873568"/>
            <a:ext cx="397301" cy="91440"/>
            <a:chOff x="9779907" y="1771252"/>
            <a:chExt cx="595952" cy="137160"/>
          </a:xfrm>
          <a:solidFill>
            <a:srgbClr val="4ABDAC">
              <a:alpha val="74902"/>
            </a:srgbClr>
          </a:solidFill>
        </p:grpSpPr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33A0FA4A-7700-5B42-983D-98721FA0120B}"/>
                </a:ext>
              </a:extLst>
            </p:cNvPr>
            <p:cNvSpPr/>
            <p:nvPr/>
          </p:nvSpPr>
          <p:spPr>
            <a:xfrm>
              <a:off x="9779907" y="1771252"/>
              <a:ext cx="137160" cy="13716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B37912B8-4A74-1445-8DF4-6F322BD799FF}"/>
                </a:ext>
              </a:extLst>
            </p:cNvPr>
            <p:cNvSpPr/>
            <p:nvPr/>
          </p:nvSpPr>
          <p:spPr>
            <a:xfrm>
              <a:off x="10009303" y="1771252"/>
              <a:ext cx="137160" cy="13716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76566E45-944C-F849-AAE9-38CE783286C5}"/>
                </a:ext>
              </a:extLst>
            </p:cNvPr>
            <p:cNvSpPr/>
            <p:nvPr/>
          </p:nvSpPr>
          <p:spPr>
            <a:xfrm>
              <a:off x="10238699" y="1771252"/>
              <a:ext cx="137160" cy="13716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sp>
        <p:nvSpPr>
          <p:cNvPr id="46" name="Rectangle 45">
            <a:extLst>
              <a:ext uri="{FF2B5EF4-FFF2-40B4-BE49-F238E27FC236}">
                <a16:creationId xmlns:a16="http://schemas.microsoft.com/office/drawing/2014/main" id="{ED700A47-F61F-C547-88BA-CBB8D0592129}"/>
              </a:ext>
            </a:extLst>
          </p:cNvPr>
          <p:cNvSpPr/>
          <p:nvPr/>
        </p:nvSpPr>
        <p:spPr>
          <a:xfrm>
            <a:off x="7179442" y="4402122"/>
            <a:ext cx="1554480" cy="1018472"/>
          </a:xfrm>
          <a:prstGeom prst="rect">
            <a:avLst/>
          </a:prstGeom>
          <a:solidFill>
            <a:srgbClr val="328CC1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079DA4D1-2D47-144A-AB46-8F172FD8FFA5}"/>
              </a:ext>
            </a:extLst>
          </p:cNvPr>
          <p:cNvSpPr/>
          <p:nvPr/>
        </p:nvSpPr>
        <p:spPr>
          <a:xfrm>
            <a:off x="7344729" y="4971316"/>
            <a:ext cx="228600" cy="228600"/>
          </a:xfrm>
          <a:prstGeom prst="rect">
            <a:avLst/>
          </a:prstGeom>
          <a:solidFill>
            <a:srgbClr val="328C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328CC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5EBA68D3-0EB4-F845-9D97-1D5012B616C4}"/>
              </a:ext>
            </a:extLst>
          </p:cNvPr>
          <p:cNvSpPr/>
          <p:nvPr/>
        </p:nvSpPr>
        <p:spPr>
          <a:xfrm>
            <a:off x="7659994" y="4971316"/>
            <a:ext cx="228600" cy="228600"/>
          </a:xfrm>
          <a:prstGeom prst="rect">
            <a:avLst/>
          </a:prstGeom>
          <a:solidFill>
            <a:srgbClr val="328C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328CC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07619C4-1D16-0D49-9EDF-B6A35EEF2AB6}"/>
              </a:ext>
            </a:extLst>
          </p:cNvPr>
          <p:cNvSpPr/>
          <p:nvPr/>
        </p:nvSpPr>
        <p:spPr>
          <a:xfrm>
            <a:off x="8340036" y="4971316"/>
            <a:ext cx="228600" cy="228600"/>
          </a:xfrm>
          <a:prstGeom prst="rect">
            <a:avLst/>
          </a:prstGeom>
          <a:solidFill>
            <a:srgbClr val="328C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328CC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5EC5ADDC-E855-224E-A2D3-FBDB26013282}"/>
              </a:ext>
            </a:extLst>
          </p:cNvPr>
          <p:cNvSpPr/>
          <p:nvPr/>
        </p:nvSpPr>
        <p:spPr>
          <a:xfrm>
            <a:off x="7344729" y="4485176"/>
            <a:ext cx="1223907" cy="365760"/>
          </a:xfrm>
          <a:prstGeom prst="rect">
            <a:avLst/>
          </a:prstGeom>
          <a:solidFill>
            <a:srgbClr val="CD536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Intra-Server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Scheduler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9FD2F5F9-F70A-254F-9AD0-FA5971FD3A77}"/>
              </a:ext>
            </a:extLst>
          </p:cNvPr>
          <p:cNvCxnSpPr/>
          <p:nvPr/>
        </p:nvCxnSpPr>
        <p:spPr>
          <a:xfrm flipV="1">
            <a:off x="7459029" y="4839538"/>
            <a:ext cx="0" cy="131778"/>
          </a:xfrm>
          <a:prstGeom prst="straightConnector1">
            <a:avLst/>
          </a:prstGeom>
          <a:ln w="15875">
            <a:solidFill>
              <a:schemeClr val="tx1"/>
            </a:solidFill>
            <a:headEnd type="none" w="lg" len="lg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F4B66867-70F5-DA44-A06E-08E619D031C0}"/>
              </a:ext>
            </a:extLst>
          </p:cNvPr>
          <p:cNvCxnSpPr/>
          <p:nvPr/>
        </p:nvCxnSpPr>
        <p:spPr>
          <a:xfrm flipV="1">
            <a:off x="7774294" y="4839538"/>
            <a:ext cx="0" cy="131778"/>
          </a:xfrm>
          <a:prstGeom prst="straightConnector1">
            <a:avLst/>
          </a:prstGeom>
          <a:ln w="15875">
            <a:solidFill>
              <a:schemeClr val="tx1"/>
            </a:solidFill>
            <a:headEnd type="none" w="lg" len="lg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09310E02-D7E2-1446-BD25-93D3C5F04119}"/>
              </a:ext>
            </a:extLst>
          </p:cNvPr>
          <p:cNvCxnSpPr/>
          <p:nvPr/>
        </p:nvCxnSpPr>
        <p:spPr>
          <a:xfrm flipH="1" flipV="1">
            <a:off x="8450866" y="4839538"/>
            <a:ext cx="3470" cy="131778"/>
          </a:xfrm>
          <a:prstGeom prst="straightConnector1">
            <a:avLst/>
          </a:prstGeom>
          <a:ln w="15875">
            <a:solidFill>
              <a:schemeClr val="tx1"/>
            </a:solidFill>
            <a:headEnd type="none" w="lg" len="lg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Group 53">
            <a:extLst>
              <a:ext uri="{FF2B5EF4-FFF2-40B4-BE49-F238E27FC236}">
                <a16:creationId xmlns:a16="http://schemas.microsoft.com/office/drawing/2014/main" id="{01C29B7E-6917-8D40-9180-C0A25A681297}"/>
              </a:ext>
            </a:extLst>
          </p:cNvPr>
          <p:cNvGrpSpPr>
            <a:grpSpLocks noChangeAspect="1"/>
          </p:cNvGrpSpPr>
          <p:nvPr/>
        </p:nvGrpSpPr>
        <p:grpSpPr>
          <a:xfrm>
            <a:off x="7975259" y="5053612"/>
            <a:ext cx="278111" cy="64008"/>
            <a:chOff x="9779907" y="1771252"/>
            <a:chExt cx="595952" cy="137160"/>
          </a:xfrm>
          <a:solidFill>
            <a:srgbClr val="328CC1"/>
          </a:solidFill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5CD0DC2C-188C-044C-A3C9-D4E6CA3B594B}"/>
                </a:ext>
              </a:extLst>
            </p:cNvPr>
            <p:cNvSpPr/>
            <p:nvPr/>
          </p:nvSpPr>
          <p:spPr>
            <a:xfrm>
              <a:off x="9779907" y="1771252"/>
              <a:ext cx="137160" cy="13716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3DC36CDB-11BE-6F4A-A1E3-64CE5289565A}"/>
                </a:ext>
              </a:extLst>
            </p:cNvPr>
            <p:cNvSpPr/>
            <p:nvPr/>
          </p:nvSpPr>
          <p:spPr>
            <a:xfrm>
              <a:off x="10009303" y="1771252"/>
              <a:ext cx="137160" cy="13716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1A7E6D93-1F04-6E49-A517-8C5DBCFE4B52}"/>
                </a:ext>
              </a:extLst>
            </p:cNvPr>
            <p:cNvSpPr/>
            <p:nvPr/>
          </p:nvSpPr>
          <p:spPr>
            <a:xfrm>
              <a:off x="10238699" y="1771252"/>
              <a:ext cx="137160" cy="13716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321C296E-EE4F-0445-BA85-009D48F7D7CB}"/>
              </a:ext>
            </a:extLst>
          </p:cNvPr>
          <p:cNvSpPr txBox="1"/>
          <p:nvPr/>
        </p:nvSpPr>
        <p:spPr>
          <a:xfrm>
            <a:off x="7326863" y="5172585"/>
            <a:ext cx="12804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Helvetica Neue" charset="0"/>
                <a:ea typeface="Helvetica Neue" charset="0"/>
                <a:cs typeface="Helvetica Neue" charset="0"/>
              </a:rPr>
              <a:t>Worker Threads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CDB2DC89-6143-F844-A913-14E05AFB80D8}"/>
              </a:ext>
            </a:extLst>
          </p:cNvPr>
          <p:cNvSpPr/>
          <p:nvPr/>
        </p:nvSpPr>
        <p:spPr>
          <a:xfrm>
            <a:off x="9339068" y="4402122"/>
            <a:ext cx="1554480" cy="1018472"/>
          </a:xfrm>
          <a:prstGeom prst="rect">
            <a:avLst/>
          </a:prstGeom>
          <a:solidFill>
            <a:srgbClr val="328CC1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25505CC9-F3B4-C248-9BE1-9C34F50D030F}"/>
              </a:ext>
            </a:extLst>
          </p:cNvPr>
          <p:cNvSpPr/>
          <p:nvPr/>
        </p:nvSpPr>
        <p:spPr>
          <a:xfrm>
            <a:off x="9504355" y="4971316"/>
            <a:ext cx="228600" cy="228600"/>
          </a:xfrm>
          <a:prstGeom prst="rect">
            <a:avLst/>
          </a:prstGeom>
          <a:solidFill>
            <a:srgbClr val="328C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328CC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68D2E286-D61A-CB41-B215-EFA69B9195C9}"/>
              </a:ext>
            </a:extLst>
          </p:cNvPr>
          <p:cNvSpPr/>
          <p:nvPr/>
        </p:nvSpPr>
        <p:spPr>
          <a:xfrm>
            <a:off x="9819620" y="4971316"/>
            <a:ext cx="228600" cy="228600"/>
          </a:xfrm>
          <a:prstGeom prst="rect">
            <a:avLst/>
          </a:prstGeom>
          <a:solidFill>
            <a:srgbClr val="328C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328CC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16D5E277-4A8A-BD4B-ABD5-585AA9C90AE7}"/>
              </a:ext>
            </a:extLst>
          </p:cNvPr>
          <p:cNvSpPr/>
          <p:nvPr/>
        </p:nvSpPr>
        <p:spPr>
          <a:xfrm>
            <a:off x="10499662" y="4971316"/>
            <a:ext cx="228600" cy="228600"/>
          </a:xfrm>
          <a:prstGeom prst="rect">
            <a:avLst/>
          </a:prstGeom>
          <a:solidFill>
            <a:srgbClr val="328C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328CC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26277E15-5D9A-7142-9589-70BD75BA5D67}"/>
              </a:ext>
            </a:extLst>
          </p:cNvPr>
          <p:cNvSpPr/>
          <p:nvPr/>
        </p:nvSpPr>
        <p:spPr>
          <a:xfrm>
            <a:off x="9504355" y="4485176"/>
            <a:ext cx="1223907" cy="365760"/>
          </a:xfrm>
          <a:prstGeom prst="rect">
            <a:avLst/>
          </a:prstGeom>
          <a:solidFill>
            <a:srgbClr val="CD536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Intra-Server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Scheduler</a:t>
            </a: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A8670166-475F-CC4C-BEA9-507094401934}"/>
              </a:ext>
            </a:extLst>
          </p:cNvPr>
          <p:cNvCxnSpPr/>
          <p:nvPr/>
        </p:nvCxnSpPr>
        <p:spPr>
          <a:xfrm flipV="1">
            <a:off x="9618655" y="4839538"/>
            <a:ext cx="0" cy="131778"/>
          </a:xfrm>
          <a:prstGeom prst="straightConnector1">
            <a:avLst/>
          </a:prstGeom>
          <a:ln w="15875">
            <a:solidFill>
              <a:schemeClr val="tx1"/>
            </a:solidFill>
            <a:headEnd type="none" w="lg" len="lg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A4F6F4DC-529C-4B4C-9BCB-4937E8203588}"/>
              </a:ext>
            </a:extLst>
          </p:cNvPr>
          <p:cNvCxnSpPr/>
          <p:nvPr/>
        </p:nvCxnSpPr>
        <p:spPr>
          <a:xfrm flipV="1">
            <a:off x="9933920" y="4839538"/>
            <a:ext cx="0" cy="131778"/>
          </a:xfrm>
          <a:prstGeom prst="straightConnector1">
            <a:avLst/>
          </a:prstGeom>
          <a:ln w="15875">
            <a:solidFill>
              <a:schemeClr val="tx1"/>
            </a:solidFill>
            <a:headEnd type="none" w="lg" len="lg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04A36703-9345-A64C-BF09-BDFB80D8913B}"/>
              </a:ext>
            </a:extLst>
          </p:cNvPr>
          <p:cNvCxnSpPr/>
          <p:nvPr/>
        </p:nvCxnSpPr>
        <p:spPr>
          <a:xfrm flipH="1" flipV="1">
            <a:off x="10610492" y="4839538"/>
            <a:ext cx="3470" cy="131778"/>
          </a:xfrm>
          <a:prstGeom prst="straightConnector1">
            <a:avLst/>
          </a:prstGeom>
          <a:ln w="15875">
            <a:solidFill>
              <a:schemeClr val="tx1"/>
            </a:solidFill>
            <a:headEnd type="none" w="lg" len="lg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7" name="Group 66">
            <a:extLst>
              <a:ext uri="{FF2B5EF4-FFF2-40B4-BE49-F238E27FC236}">
                <a16:creationId xmlns:a16="http://schemas.microsoft.com/office/drawing/2014/main" id="{C3996746-BBFC-E64B-A562-2844009D7120}"/>
              </a:ext>
            </a:extLst>
          </p:cNvPr>
          <p:cNvGrpSpPr>
            <a:grpSpLocks noChangeAspect="1"/>
          </p:cNvGrpSpPr>
          <p:nvPr/>
        </p:nvGrpSpPr>
        <p:grpSpPr>
          <a:xfrm>
            <a:off x="10134885" y="5053612"/>
            <a:ext cx="278111" cy="64008"/>
            <a:chOff x="9779907" y="1771252"/>
            <a:chExt cx="595952" cy="137160"/>
          </a:xfrm>
          <a:solidFill>
            <a:srgbClr val="328CC1"/>
          </a:solidFill>
        </p:grpSpPr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F7C58C4C-6584-AD4D-99EF-5183EECD391B}"/>
                </a:ext>
              </a:extLst>
            </p:cNvPr>
            <p:cNvSpPr/>
            <p:nvPr/>
          </p:nvSpPr>
          <p:spPr>
            <a:xfrm>
              <a:off x="9779907" y="1771252"/>
              <a:ext cx="137160" cy="13716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469522BF-34F2-F24E-A98A-29F258D79F46}"/>
                </a:ext>
              </a:extLst>
            </p:cNvPr>
            <p:cNvSpPr/>
            <p:nvPr/>
          </p:nvSpPr>
          <p:spPr>
            <a:xfrm>
              <a:off x="10009303" y="1771252"/>
              <a:ext cx="137160" cy="13716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D5248C82-B8F7-274D-9D17-35704F05B75C}"/>
                </a:ext>
              </a:extLst>
            </p:cNvPr>
            <p:cNvSpPr/>
            <p:nvPr/>
          </p:nvSpPr>
          <p:spPr>
            <a:xfrm>
              <a:off x="10238699" y="1771252"/>
              <a:ext cx="137160" cy="13716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sp>
        <p:nvSpPr>
          <p:cNvPr id="71" name="TextBox 70">
            <a:extLst>
              <a:ext uri="{FF2B5EF4-FFF2-40B4-BE49-F238E27FC236}">
                <a16:creationId xmlns:a16="http://schemas.microsoft.com/office/drawing/2014/main" id="{9B050302-3497-AF48-96E4-0F004ECBFA58}"/>
              </a:ext>
            </a:extLst>
          </p:cNvPr>
          <p:cNvSpPr txBox="1"/>
          <p:nvPr/>
        </p:nvSpPr>
        <p:spPr>
          <a:xfrm>
            <a:off x="9486489" y="5172585"/>
            <a:ext cx="12804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Helvetica Neue" charset="0"/>
                <a:ea typeface="Helvetica Neue" charset="0"/>
                <a:cs typeface="Helvetica Neue" charset="0"/>
              </a:rPr>
              <a:t>Worker Threads</a:t>
            </a:r>
          </a:p>
        </p:txBody>
      </p:sp>
      <p:sp>
        <p:nvSpPr>
          <p:cNvPr id="73" name="Content Placeholder 2">
            <a:extLst>
              <a:ext uri="{FF2B5EF4-FFF2-40B4-BE49-F238E27FC236}">
                <a16:creationId xmlns:a16="http://schemas.microsoft.com/office/drawing/2014/main" id="{ABE4AD01-00F0-6046-B792-EE29117698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1386" y="2956266"/>
            <a:ext cx="4399797" cy="3109149"/>
          </a:xfrm>
        </p:spPr>
        <p:txBody>
          <a:bodyPr/>
          <a:lstStyle/>
          <a:p>
            <a:r>
              <a:rPr lang="en-US" altLang="zh-CN" dirty="0"/>
              <a:t>Inter-server</a:t>
            </a:r>
            <a:r>
              <a:rPr lang="zh-CN" altLang="en-US" dirty="0"/>
              <a:t> </a:t>
            </a:r>
            <a:r>
              <a:rPr lang="en-US" altLang="zh-CN" dirty="0"/>
              <a:t>scheduling</a:t>
            </a:r>
          </a:p>
          <a:p>
            <a:pPr marL="742950" lvl="1" indent="-285750"/>
            <a:r>
              <a:rPr lang="en-US" altLang="zh-CN" dirty="0"/>
              <a:t>Handle temporal</a:t>
            </a:r>
            <a:r>
              <a:rPr lang="zh-CN" altLang="en-US" dirty="0"/>
              <a:t> </a:t>
            </a:r>
            <a:r>
              <a:rPr lang="en-US" altLang="zh-CN" dirty="0"/>
              <a:t>load</a:t>
            </a:r>
            <a:r>
              <a:rPr lang="zh-CN" altLang="en-US" dirty="0"/>
              <a:t> </a:t>
            </a:r>
            <a:r>
              <a:rPr lang="en-US" altLang="zh-CN" dirty="0"/>
              <a:t>imbalance</a:t>
            </a:r>
          </a:p>
          <a:p>
            <a:pPr marL="457200" lvl="1" indent="0">
              <a:buNone/>
            </a:pPr>
            <a:endParaRPr lang="en-US" altLang="zh-CN" sz="900" dirty="0"/>
          </a:p>
          <a:p>
            <a:r>
              <a:rPr lang="en-US" altLang="zh-CN" dirty="0"/>
              <a:t>Intra-server</a:t>
            </a:r>
            <a:r>
              <a:rPr lang="zh-CN" altLang="en-US" dirty="0"/>
              <a:t> </a:t>
            </a:r>
            <a:r>
              <a:rPr lang="en-US" altLang="zh-CN" dirty="0"/>
              <a:t>scheduling</a:t>
            </a:r>
          </a:p>
          <a:p>
            <a:pPr marL="742950" lvl="1" indent="-285750"/>
            <a:r>
              <a:rPr lang="en-US" altLang="zh-CN" dirty="0"/>
              <a:t>Handle head-of-line</a:t>
            </a:r>
            <a:r>
              <a:rPr lang="zh-CN" altLang="en-US" dirty="0"/>
              <a:t> </a:t>
            </a:r>
            <a:r>
              <a:rPr lang="en-US" altLang="zh-CN" dirty="0"/>
              <a:t>blocking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6FA2BE9-C059-2848-8652-0523FFF903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F74E4-2C59-5848-A8B8-DF6A3188A57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186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079B28-036A-2C44-9F77-DB0EE80338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the system architecture</a:t>
            </a:r>
            <a:r>
              <a:rPr lang="en-US" altLang="zh-CN" dirty="0"/>
              <a:t>?</a:t>
            </a:r>
          </a:p>
          <a:p>
            <a:endParaRPr lang="en-US" altLang="zh-CN" dirty="0"/>
          </a:p>
          <a:p>
            <a:r>
              <a:rPr lang="en-US" dirty="0">
                <a:solidFill>
                  <a:srgbClr val="D45655"/>
                </a:solidFill>
              </a:rPr>
              <a:t>How </a:t>
            </a:r>
            <a:r>
              <a:rPr lang="en-US" altLang="zh-CN" dirty="0">
                <a:solidFill>
                  <a:srgbClr val="D45655"/>
                </a:solidFill>
              </a:rPr>
              <a:t>to</a:t>
            </a:r>
            <a:r>
              <a:rPr lang="zh-CN" altLang="en-US" dirty="0">
                <a:solidFill>
                  <a:srgbClr val="D45655"/>
                </a:solidFill>
              </a:rPr>
              <a:t> </a:t>
            </a:r>
            <a:r>
              <a:rPr lang="en-US" altLang="zh-CN" dirty="0">
                <a:solidFill>
                  <a:srgbClr val="D45655"/>
                </a:solidFill>
              </a:rPr>
              <a:t>process/</a:t>
            </a:r>
            <a:r>
              <a:rPr lang="en-US" dirty="0">
                <a:solidFill>
                  <a:srgbClr val="D45655"/>
                </a:solidFill>
              </a:rPr>
              <a:t>schedule requests based on the server</a:t>
            </a:r>
            <a:r>
              <a:rPr lang="zh-CN" altLang="en-US" dirty="0">
                <a:solidFill>
                  <a:srgbClr val="D45655"/>
                </a:solidFill>
              </a:rPr>
              <a:t> </a:t>
            </a:r>
            <a:r>
              <a:rPr lang="en-US" dirty="0">
                <a:solidFill>
                  <a:srgbClr val="D45655"/>
                </a:solidFill>
              </a:rPr>
              <a:t>loads</a:t>
            </a:r>
            <a:r>
              <a:rPr lang="en-US" altLang="zh-CN" dirty="0">
                <a:solidFill>
                  <a:srgbClr val="D45655"/>
                </a:solidFill>
              </a:rPr>
              <a:t>?</a:t>
            </a:r>
          </a:p>
          <a:p>
            <a:endParaRPr lang="en-US" altLang="zh-CN" dirty="0"/>
          </a:p>
          <a:p>
            <a:r>
              <a:rPr lang="en-US" dirty="0"/>
              <a:t>How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dirty="0"/>
              <a:t>ensure request affinity</a:t>
            </a:r>
            <a:r>
              <a:rPr lang="en-US" altLang="zh-CN" dirty="0"/>
              <a:t>?</a:t>
            </a:r>
          </a:p>
          <a:p>
            <a:endParaRPr lang="en-US" altLang="zh-CN" dirty="0"/>
          </a:p>
          <a:p>
            <a:r>
              <a:rPr lang="en-US" altLang="zh-CN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en-US" dirty="0"/>
              <a:t> handle practical scheduling</a:t>
            </a:r>
            <a:r>
              <a:rPr lang="zh-CN" altLang="en-US" dirty="0"/>
              <a:t> </a:t>
            </a:r>
            <a:r>
              <a:rPr lang="en-US" dirty="0"/>
              <a:t>requirements</a:t>
            </a:r>
            <a:r>
              <a:rPr lang="en-US" altLang="zh-CN" dirty="0"/>
              <a:t>?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54F4F6-6EDF-9644-84D0-535ED6050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F74E4-2C59-5848-A8B8-DF6A3188A570}" type="slidenum">
              <a:rPr lang="en-US" smtClean="0"/>
              <a:t>13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8090AD2-ED13-B24B-BC0C-1CCA1A70EA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0062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How to realize the two-layer scheduling framework?</a:t>
            </a:r>
            <a:br>
              <a:rPr lang="en-US" altLang="zh-CN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77190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087B0-80CC-A74B-92C3-F47B4CAB5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Packet</a:t>
            </a:r>
            <a:r>
              <a:rPr lang="zh-CN" altLang="en-US" dirty="0"/>
              <a:t> </a:t>
            </a:r>
            <a:r>
              <a:rPr lang="en-US" altLang="zh-CN" dirty="0"/>
              <a:t>format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6BCBC38-60D9-3E40-B112-BE46B90BB2C2}"/>
              </a:ext>
            </a:extLst>
          </p:cNvPr>
          <p:cNvSpPr>
            <a:spLocks/>
          </p:cNvSpPr>
          <p:nvPr/>
        </p:nvSpPr>
        <p:spPr>
          <a:xfrm>
            <a:off x="2089424" y="2660045"/>
            <a:ext cx="1148822" cy="365760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ETH</a:t>
            </a:r>
            <a:endParaRPr lang="en-US" dirty="0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7F316CD-62E9-FC4A-BBCC-5E41CA6A8D5F}"/>
              </a:ext>
            </a:extLst>
          </p:cNvPr>
          <p:cNvSpPr>
            <a:spLocks/>
          </p:cNvSpPr>
          <p:nvPr/>
        </p:nvSpPr>
        <p:spPr>
          <a:xfrm>
            <a:off x="3228870" y="2660045"/>
            <a:ext cx="919144" cy="365760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IP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C84629E-9831-B64D-B374-4BA7DCBDEE0F}"/>
              </a:ext>
            </a:extLst>
          </p:cNvPr>
          <p:cNvSpPr>
            <a:spLocks/>
          </p:cNvSpPr>
          <p:nvPr/>
        </p:nvSpPr>
        <p:spPr>
          <a:xfrm>
            <a:off x="4148014" y="2660045"/>
            <a:ext cx="1280160" cy="365760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TCP/UDP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8DC012-30DA-2849-88A5-96B0339417FE}"/>
              </a:ext>
            </a:extLst>
          </p:cNvPr>
          <p:cNvSpPr>
            <a:spLocks/>
          </p:cNvSpPr>
          <p:nvPr/>
        </p:nvSpPr>
        <p:spPr>
          <a:xfrm>
            <a:off x="5428174" y="2660045"/>
            <a:ext cx="822960" cy="365760"/>
          </a:xfrm>
          <a:prstGeom prst="rect">
            <a:avLst/>
          </a:prstGeom>
          <a:solidFill>
            <a:srgbClr val="CD5360">
              <a:alpha val="74902"/>
            </a:srgb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TYPE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F86A716-A378-834F-B440-6C7224DD476F}"/>
              </a:ext>
            </a:extLst>
          </p:cNvPr>
          <p:cNvSpPr>
            <a:spLocks/>
          </p:cNvSpPr>
          <p:nvPr/>
        </p:nvSpPr>
        <p:spPr>
          <a:xfrm>
            <a:off x="7248097" y="2660045"/>
            <a:ext cx="822960" cy="370438"/>
          </a:xfrm>
          <a:prstGeom prst="rect">
            <a:avLst/>
          </a:prstGeom>
          <a:solidFill>
            <a:srgbClr val="CD5360">
              <a:alpha val="74902"/>
            </a:srgb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LOAD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1983266-9894-5046-97D4-5120443F2F13}"/>
              </a:ext>
            </a:extLst>
          </p:cNvPr>
          <p:cNvSpPr>
            <a:spLocks/>
          </p:cNvSpPr>
          <p:nvPr/>
        </p:nvSpPr>
        <p:spPr>
          <a:xfrm>
            <a:off x="8071057" y="2660045"/>
            <a:ext cx="1827543" cy="365760"/>
          </a:xfrm>
          <a:prstGeom prst="rect">
            <a:avLst/>
          </a:prstGeom>
          <a:solidFill>
            <a:srgbClr val="328CC1">
              <a:alpha val="74902"/>
            </a:srgb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Payload</a:t>
            </a:r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FA0A1003-FC98-8948-BDCC-CABE009EA96A}"/>
              </a:ext>
            </a:extLst>
          </p:cNvPr>
          <p:cNvSpPr/>
          <p:nvPr/>
        </p:nvSpPr>
        <p:spPr>
          <a:xfrm rot="16200000">
            <a:off x="3629507" y="654877"/>
            <a:ext cx="258586" cy="3338753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0D699FD-0E6E-5D4D-8267-33002E6D4115}"/>
              </a:ext>
            </a:extLst>
          </p:cNvPr>
          <p:cNvSpPr txBox="1"/>
          <p:nvPr/>
        </p:nvSpPr>
        <p:spPr>
          <a:xfrm>
            <a:off x="2834699" y="1825625"/>
            <a:ext cx="2145716" cy="374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Existing Protocols </a:t>
            </a:r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3C5420A7-0A39-7641-AAE3-9587F1C61193}"/>
              </a:ext>
            </a:extLst>
          </p:cNvPr>
          <p:cNvSpPr/>
          <p:nvPr/>
        </p:nvSpPr>
        <p:spPr>
          <a:xfrm rot="16200000">
            <a:off x="6596336" y="1011210"/>
            <a:ext cx="297682" cy="2633999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9BBCC46-D212-D849-9566-D4275F6E6359}"/>
              </a:ext>
            </a:extLst>
          </p:cNvPr>
          <p:cNvSpPr txBox="1"/>
          <p:nvPr/>
        </p:nvSpPr>
        <p:spPr>
          <a:xfrm>
            <a:off x="5736025" y="1830415"/>
            <a:ext cx="2185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>
                <a:latin typeface="Helvetica Neue" charset="0"/>
                <a:ea typeface="Helvetica Neue" charset="0"/>
                <a:cs typeface="Helvetica Neue" charset="0"/>
              </a:rPr>
              <a:t>RackSched</a:t>
            </a:r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 Header</a:t>
            </a:r>
          </a:p>
        </p:txBody>
      </p:sp>
      <p:sp>
        <p:nvSpPr>
          <p:cNvPr id="14" name="Rounded Rectangular Callout 13">
            <a:extLst>
              <a:ext uri="{FF2B5EF4-FFF2-40B4-BE49-F238E27FC236}">
                <a16:creationId xmlns:a16="http://schemas.microsoft.com/office/drawing/2014/main" id="{E4FBDCF2-9399-E24F-88E5-676F8ECF7C76}"/>
              </a:ext>
            </a:extLst>
          </p:cNvPr>
          <p:cNvSpPr/>
          <p:nvPr/>
        </p:nvSpPr>
        <p:spPr>
          <a:xfrm>
            <a:off x="5500430" y="3312441"/>
            <a:ext cx="1463040" cy="565675"/>
          </a:xfrm>
          <a:prstGeom prst="wedgeRoundRectCallout">
            <a:avLst>
              <a:gd name="adj1" fmla="val -33883"/>
              <a:gd name="adj2" fmla="val -99654"/>
              <a:gd name="adj3" fmla="val 16667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REQF,</a:t>
            </a:r>
            <a:r>
              <a:rPr lang="zh-CN" altLang="en-US" sz="1600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altLang="zh-CN" sz="1600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REQR,</a:t>
            </a:r>
          </a:p>
          <a:p>
            <a:pPr algn="ctr"/>
            <a:r>
              <a:rPr lang="en-US" altLang="zh-CN" sz="1600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REP,</a:t>
            </a:r>
            <a:r>
              <a:rPr lang="zh-CN" altLang="en-US" sz="1600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altLang="zh-CN" sz="1600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etc.</a:t>
            </a:r>
            <a:endParaRPr lang="en-US" sz="1600" dirty="0">
              <a:solidFill>
                <a:schemeClr val="tx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5" name="Rounded Rectangular Callout 14">
            <a:extLst>
              <a:ext uri="{FF2B5EF4-FFF2-40B4-BE49-F238E27FC236}">
                <a16:creationId xmlns:a16="http://schemas.microsoft.com/office/drawing/2014/main" id="{9FD12231-25D7-9A46-A6FC-259E93DEEE8F}"/>
              </a:ext>
            </a:extLst>
          </p:cNvPr>
          <p:cNvSpPr/>
          <p:nvPr/>
        </p:nvSpPr>
        <p:spPr>
          <a:xfrm>
            <a:off x="4260760" y="3309795"/>
            <a:ext cx="1126929" cy="565675"/>
          </a:xfrm>
          <a:prstGeom prst="wedgeRoundRectCallout">
            <a:avLst>
              <a:gd name="adj1" fmla="val -25666"/>
              <a:gd name="adj2" fmla="val -95607"/>
              <a:gd name="adj3" fmla="val 16667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reserved</a:t>
            </a:r>
          </a:p>
          <a:p>
            <a:pPr algn="ctr"/>
            <a:r>
              <a:rPr lang="en-US" altLang="zh-CN" sz="1600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port</a:t>
            </a:r>
            <a:r>
              <a:rPr lang="zh-CN" altLang="en-US" sz="1600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altLang="zh-CN" sz="1600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#</a:t>
            </a:r>
            <a:endParaRPr lang="en-US" sz="1600" dirty="0">
              <a:solidFill>
                <a:schemeClr val="tx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6" name="Right Brace 15">
            <a:extLst>
              <a:ext uri="{FF2B5EF4-FFF2-40B4-BE49-F238E27FC236}">
                <a16:creationId xmlns:a16="http://schemas.microsoft.com/office/drawing/2014/main" id="{903A302E-B0C8-5F4A-B9E5-3E7567463F45}"/>
              </a:ext>
            </a:extLst>
          </p:cNvPr>
          <p:cNvSpPr/>
          <p:nvPr/>
        </p:nvSpPr>
        <p:spPr>
          <a:xfrm rot="5400000" flipV="1">
            <a:off x="3006127" y="2292095"/>
            <a:ext cx="225186" cy="2058593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9306AFF-AF2A-F341-B2BA-B996068018EE}"/>
              </a:ext>
            </a:extLst>
          </p:cNvPr>
          <p:cNvSpPr txBox="1"/>
          <p:nvPr/>
        </p:nvSpPr>
        <p:spPr>
          <a:xfrm>
            <a:off x="2427769" y="3433980"/>
            <a:ext cx="1675459" cy="374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Helvetica Neue" charset="0"/>
                <a:ea typeface="Helvetica Neue" charset="0"/>
                <a:cs typeface="Helvetica Neue" charset="0"/>
              </a:rPr>
              <a:t>L2/L3 Routing</a:t>
            </a:r>
            <a:endParaRPr lang="en-US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F6F4DC3-BDA9-D747-AA75-D523897183A9}"/>
              </a:ext>
            </a:extLst>
          </p:cNvPr>
          <p:cNvSpPr>
            <a:spLocks/>
          </p:cNvSpPr>
          <p:nvPr/>
        </p:nvSpPr>
        <p:spPr>
          <a:xfrm>
            <a:off x="6242257" y="2660581"/>
            <a:ext cx="1005840" cy="365760"/>
          </a:xfrm>
          <a:prstGeom prst="rect">
            <a:avLst/>
          </a:prstGeom>
          <a:solidFill>
            <a:srgbClr val="CD5360">
              <a:alpha val="74902"/>
            </a:srgb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REQ_ID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61696A-495F-524F-8A1D-48E83E62B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F74E4-2C59-5848-A8B8-DF6A3188A57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6302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1A2923-2380-1C49-9AF0-42A3989B76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Request</a:t>
            </a:r>
            <a:r>
              <a:rPr lang="zh-CN" altLang="en-US" dirty="0"/>
              <a:t> </a:t>
            </a:r>
            <a:r>
              <a:rPr lang="en-US" altLang="zh-CN" dirty="0"/>
              <a:t>processing</a:t>
            </a:r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49C6113-6970-9947-9207-9BBDB3A33047}"/>
              </a:ext>
            </a:extLst>
          </p:cNvPr>
          <p:cNvSpPr/>
          <p:nvPr/>
        </p:nvSpPr>
        <p:spPr>
          <a:xfrm>
            <a:off x="4367184" y="1615379"/>
            <a:ext cx="689049" cy="457200"/>
          </a:xfrm>
          <a:prstGeom prst="roundRect">
            <a:avLst/>
          </a:prstGeom>
          <a:solidFill>
            <a:srgbClr val="4ABDAC">
              <a:alpha val="74902"/>
            </a:srgb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F83FCD7-BF83-4943-8A58-138B62B84A3B}"/>
              </a:ext>
            </a:extLst>
          </p:cNvPr>
          <p:cNvCxnSpPr/>
          <p:nvPr/>
        </p:nvCxnSpPr>
        <p:spPr>
          <a:xfrm flipV="1">
            <a:off x="5093819" y="1843979"/>
            <a:ext cx="457200" cy="0"/>
          </a:xfrm>
          <a:prstGeom prst="straightConnector1">
            <a:avLst/>
          </a:prstGeom>
          <a:ln w="34925">
            <a:solidFill>
              <a:schemeClr val="tx1"/>
            </a:solidFill>
            <a:headEnd type="none" w="med" len="med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EB98EA4-2740-8D47-86EA-9A50865BB97F}"/>
              </a:ext>
            </a:extLst>
          </p:cNvPr>
          <p:cNvSpPr txBox="1"/>
          <p:nvPr/>
        </p:nvSpPr>
        <p:spPr>
          <a:xfrm>
            <a:off x="4345268" y="2246053"/>
            <a:ext cx="7104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Helvetica Neue" charset="0"/>
                <a:ea typeface="Helvetica Neue" charset="0"/>
                <a:cs typeface="Helvetica Neue" charset="0"/>
              </a:rPr>
              <a:t>Client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E37874-5AA3-7945-A05D-3D52B2D8CAB7}"/>
              </a:ext>
            </a:extLst>
          </p:cNvPr>
          <p:cNvSpPr/>
          <p:nvPr/>
        </p:nvSpPr>
        <p:spPr>
          <a:xfrm>
            <a:off x="5816121" y="2308118"/>
            <a:ext cx="2461047" cy="21442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ToR</a:t>
            </a:r>
            <a:r>
              <a:rPr lang="en-US" sz="1600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 Switch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1586556-A882-D34E-8FC3-5D4EE714D333}"/>
              </a:ext>
            </a:extLst>
          </p:cNvPr>
          <p:cNvGrpSpPr/>
          <p:nvPr/>
        </p:nvGrpSpPr>
        <p:grpSpPr>
          <a:xfrm>
            <a:off x="5598250" y="1418051"/>
            <a:ext cx="2931330" cy="851856"/>
            <a:chOff x="2891877" y="1806499"/>
            <a:chExt cx="2931330" cy="851856"/>
          </a:xfrm>
        </p:grpSpPr>
        <p:sp>
          <p:nvSpPr>
            <p:cNvPr id="9" name="圆角矩形 24">
              <a:extLst>
                <a:ext uri="{FF2B5EF4-FFF2-40B4-BE49-F238E27FC236}">
                  <a16:creationId xmlns:a16="http://schemas.microsoft.com/office/drawing/2014/main" id="{8553E2C8-BDA4-B445-BC8E-48D53B7F390A}"/>
                </a:ext>
              </a:extLst>
            </p:cNvPr>
            <p:cNvSpPr/>
            <p:nvPr/>
          </p:nvSpPr>
          <p:spPr>
            <a:xfrm>
              <a:off x="2891877" y="1806499"/>
              <a:ext cx="2931330" cy="851856"/>
            </a:xfrm>
            <a:prstGeom prst="roundRect">
              <a:avLst>
                <a:gd name="adj" fmla="val 13820"/>
              </a:avLst>
            </a:prstGeom>
            <a:solidFill>
              <a:srgbClr val="CD5360">
                <a:alpha val="20000"/>
              </a:srgbClr>
            </a:solidFill>
            <a:ln w="1905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457200">
                <a:defRPr/>
              </a:pPr>
              <a:endParaRPr lang="zh-CN" altLang="en-US" sz="1600" kern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1ADC26E-F001-8849-BBE1-462013798C12}"/>
                </a:ext>
              </a:extLst>
            </p:cNvPr>
            <p:cNvSpPr/>
            <p:nvPr/>
          </p:nvSpPr>
          <p:spPr>
            <a:xfrm>
              <a:off x="3136882" y="1927708"/>
              <a:ext cx="1200008" cy="412193"/>
            </a:xfrm>
            <a:prstGeom prst="rect">
              <a:avLst/>
            </a:prstGeom>
            <a:solidFill>
              <a:srgbClr val="CD5360">
                <a:alpha val="40000"/>
              </a:srgb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Helvetica Neue" charset="0"/>
                  <a:ea typeface="Helvetica Neue" charset="0"/>
                  <a:cs typeface="Helvetica Neue" charset="0"/>
                </a:rPr>
                <a:t>Insert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FC8C2D5-3503-AF45-88BB-12FD44841CBA}"/>
                </a:ext>
              </a:extLst>
            </p:cNvPr>
            <p:cNvSpPr/>
            <p:nvPr/>
          </p:nvSpPr>
          <p:spPr>
            <a:xfrm>
              <a:off x="4434676" y="1929964"/>
              <a:ext cx="1136119" cy="409937"/>
            </a:xfrm>
            <a:prstGeom prst="rect">
              <a:avLst/>
            </a:prstGeom>
            <a:solidFill>
              <a:srgbClr val="CD5360">
                <a:alpha val="40000"/>
              </a:srgb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Helvetica Neue" charset="0"/>
                  <a:ea typeface="Helvetica Neue" charset="0"/>
                  <a:cs typeface="Helvetica Neue" charset="0"/>
                </a:rPr>
                <a:t>Read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688BE9C-8864-EF47-BCA0-493C0E2D12F9}"/>
                </a:ext>
              </a:extLst>
            </p:cNvPr>
            <p:cNvSpPr/>
            <p:nvPr/>
          </p:nvSpPr>
          <p:spPr>
            <a:xfrm>
              <a:off x="3258607" y="2307101"/>
              <a:ext cx="104034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>
                  <a:latin typeface="Helvetica Neue" charset="0"/>
                  <a:ea typeface="Helvetica Neue" charset="0"/>
                  <a:cs typeface="Helvetica Neue" charset="0"/>
                </a:rPr>
                <a:t>ReqTable</a:t>
              </a:r>
              <a:endParaRPr lang="en-US" sz="1600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6931302-556C-5249-9330-DECD182B6BCB}"/>
                </a:ext>
              </a:extLst>
            </p:cNvPr>
            <p:cNvSpPr/>
            <p:nvPr/>
          </p:nvSpPr>
          <p:spPr>
            <a:xfrm>
              <a:off x="4412340" y="2307101"/>
              <a:ext cx="1130118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>
                  <a:latin typeface="Helvetica Neue" charset="0"/>
                  <a:ea typeface="Helvetica Neue" charset="0"/>
                  <a:cs typeface="Helvetica Neue" charset="0"/>
                </a:rPr>
                <a:t>LoadTable</a:t>
              </a:r>
              <a:endParaRPr lang="en-US" sz="1600" dirty="0"/>
            </a:p>
          </p:txBody>
        </p:sp>
      </p:grp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3C8CA2E-B8EE-AB4C-B1E4-38DF7A81A1DF}"/>
              </a:ext>
            </a:extLst>
          </p:cNvPr>
          <p:cNvCxnSpPr/>
          <p:nvPr/>
        </p:nvCxnSpPr>
        <p:spPr>
          <a:xfrm flipV="1">
            <a:off x="8569049" y="1843979"/>
            <a:ext cx="457200" cy="0"/>
          </a:xfrm>
          <a:prstGeom prst="straightConnector1">
            <a:avLst/>
          </a:prstGeom>
          <a:ln w="34925">
            <a:solidFill>
              <a:schemeClr val="tx1"/>
            </a:solidFill>
            <a:headEnd type="none" w="med" len="med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E6AEBE52-54DD-4547-9D7D-E6CD50D68345}"/>
              </a:ext>
            </a:extLst>
          </p:cNvPr>
          <p:cNvSpPr/>
          <p:nvPr/>
        </p:nvSpPr>
        <p:spPr>
          <a:xfrm>
            <a:off x="9213981" y="2299202"/>
            <a:ext cx="1313108" cy="232257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Server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8BEF74C-855E-0749-8FAC-8DCC1A8C7517}"/>
              </a:ext>
            </a:extLst>
          </p:cNvPr>
          <p:cNvGrpSpPr/>
          <p:nvPr/>
        </p:nvGrpSpPr>
        <p:grpSpPr>
          <a:xfrm>
            <a:off x="9093296" y="1418051"/>
            <a:ext cx="1554480" cy="851856"/>
            <a:chOff x="6018623" y="1806499"/>
            <a:chExt cx="1554480" cy="851856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F208EF4-C137-4340-8D89-A460FB396019}"/>
                </a:ext>
              </a:extLst>
            </p:cNvPr>
            <p:cNvSpPr/>
            <p:nvPr/>
          </p:nvSpPr>
          <p:spPr>
            <a:xfrm>
              <a:off x="6018623" y="1806499"/>
              <a:ext cx="1554480" cy="851856"/>
            </a:xfrm>
            <a:prstGeom prst="rect">
              <a:avLst/>
            </a:prstGeom>
            <a:solidFill>
              <a:srgbClr val="328CC1">
                <a:alpha val="2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A99C15B-058F-7748-9876-B819BF003C1C}"/>
                </a:ext>
              </a:extLst>
            </p:cNvPr>
            <p:cNvSpPr/>
            <p:nvPr/>
          </p:nvSpPr>
          <p:spPr>
            <a:xfrm>
              <a:off x="6183910" y="2362992"/>
              <a:ext cx="228600" cy="228600"/>
            </a:xfrm>
            <a:prstGeom prst="rect">
              <a:avLst/>
            </a:prstGeom>
            <a:solidFill>
              <a:srgbClr val="328C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328CC1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6F2180B-75DE-174F-B830-D31A6F71541C}"/>
                </a:ext>
              </a:extLst>
            </p:cNvPr>
            <p:cNvSpPr/>
            <p:nvPr/>
          </p:nvSpPr>
          <p:spPr>
            <a:xfrm>
              <a:off x="6499176" y="2362992"/>
              <a:ext cx="228600" cy="228600"/>
            </a:xfrm>
            <a:prstGeom prst="rect">
              <a:avLst/>
            </a:prstGeom>
            <a:solidFill>
              <a:srgbClr val="328C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328CC1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CB93CC3-491E-F946-8E37-9426FD95432F}"/>
                </a:ext>
              </a:extLst>
            </p:cNvPr>
            <p:cNvSpPr/>
            <p:nvPr/>
          </p:nvSpPr>
          <p:spPr>
            <a:xfrm>
              <a:off x="7179218" y="2362993"/>
              <a:ext cx="228600" cy="228600"/>
            </a:xfrm>
            <a:prstGeom prst="rect">
              <a:avLst/>
            </a:prstGeom>
            <a:solidFill>
              <a:srgbClr val="328C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328CC1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968289C6-ED35-274A-989A-77210B40DC9B}"/>
                </a:ext>
              </a:extLst>
            </p:cNvPr>
            <p:cNvCxnSpPr/>
            <p:nvPr/>
          </p:nvCxnSpPr>
          <p:spPr>
            <a:xfrm flipV="1">
              <a:off x="6298210" y="2231215"/>
              <a:ext cx="0" cy="131778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type="none" w="lg" len="lg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B792086B-6E41-4943-A718-C5C07557AFF6}"/>
                </a:ext>
              </a:extLst>
            </p:cNvPr>
            <p:cNvCxnSpPr/>
            <p:nvPr/>
          </p:nvCxnSpPr>
          <p:spPr>
            <a:xfrm flipV="1">
              <a:off x="6613474" y="2231216"/>
              <a:ext cx="0" cy="131778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type="none" w="lg" len="lg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E10BA1AF-39BE-454A-B27C-79A99514F708}"/>
                </a:ext>
              </a:extLst>
            </p:cNvPr>
            <p:cNvCxnSpPr/>
            <p:nvPr/>
          </p:nvCxnSpPr>
          <p:spPr>
            <a:xfrm flipH="1" flipV="1">
              <a:off x="7290046" y="2231217"/>
              <a:ext cx="3470" cy="131778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type="none" w="lg" len="lg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C7693828-585D-B44C-8FA4-0C301044EAF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814438" y="2445291"/>
              <a:ext cx="278111" cy="64008"/>
              <a:chOff x="9779907" y="1771252"/>
              <a:chExt cx="595952" cy="137160"/>
            </a:xfrm>
            <a:solidFill>
              <a:srgbClr val="328CC1"/>
            </a:solidFill>
          </p:grpSpPr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B45FDB2C-FC84-C64A-829E-A52ACA13D7AD}"/>
                  </a:ext>
                </a:extLst>
              </p:cNvPr>
              <p:cNvSpPr/>
              <p:nvPr/>
            </p:nvSpPr>
            <p:spPr>
              <a:xfrm>
                <a:off x="9779907" y="1771252"/>
                <a:ext cx="137160" cy="13716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BF649A5D-D3BC-224C-AFCE-55DF6D8F9A80}"/>
                  </a:ext>
                </a:extLst>
              </p:cNvPr>
              <p:cNvSpPr/>
              <p:nvPr/>
            </p:nvSpPr>
            <p:spPr>
              <a:xfrm>
                <a:off x="10009303" y="1771252"/>
                <a:ext cx="137160" cy="13716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2F566B9C-5027-FE47-B534-82FD6A9EAEA7}"/>
                  </a:ext>
                </a:extLst>
              </p:cNvPr>
              <p:cNvSpPr/>
              <p:nvPr/>
            </p:nvSpPr>
            <p:spPr>
              <a:xfrm>
                <a:off x="10238699" y="1771252"/>
                <a:ext cx="137160" cy="13716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A3B3FC6A-A956-1F49-9564-0B3F7644E7F6}"/>
                </a:ext>
              </a:extLst>
            </p:cNvPr>
            <p:cNvSpPr/>
            <p:nvPr/>
          </p:nvSpPr>
          <p:spPr>
            <a:xfrm>
              <a:off x="6183909" y="1864153"/>
              <a:ext cx="1223907" cy="365760"/>
            </a:xfrm>
            <a:prstGeom prst="rect">
              <a:avLst/>
            </a:prstGeom>
            <a:solidFill>
              <a:srgbClr val="CD5360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Helvetica Neue" charset="0"/>
                  <a:ea typeface="Helvetica Neue" charset="0"/>
                  <a:cs typeface="Helvetica Neue" charset="0"/>
                </a:rPr>
                <a:t>Intra-Server</a:t>
              </a:r>
            </a:p>
            <a:p>
              <a:pPr algn="ctr"/>
              <a:r>
                <a:rPr lang="en-US" sz="1200" dirty="0">
                  <a:solidFill>
                    <a:schemeClr val="tx1"/>
                  </a:solidFill>
                  <a:latin typeface="Helvetica Neue" charset="0"/>
                  <a:ea typeface="Helvetica Neue" charset="0"/>
                  <a:cs typeface="Helvetica Neue" charset="0"/>
                </a:rPr>
                <a:t>Scheduler</a:t>
              </a:r>
            </a:p>
          </p:txBody>
        </p:sp>
      </p:grp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8A8F6459-A753-114C-85AB-6037FAF11F2B}"/>
              </a:ext>
            </a:extLst>
          </p:cNvPr>
          <p:cNvSpPr/>
          <p:nvPr/>
        </p:nvSpPr>
        <p:spPr>
          <a:xfrm>
            <a:off x="4367184" y="3266461"/>
            <a:ext cx="689049" cy="457200"/>
          </a:xfrm>
          <a:prstGeom prst="roundRect">
            <a:avLst/>
          </a:prstGeom>
          <a:solidFill>
            <a:srgbClr val="4ABDAC">
              <a:alpha val="74902"/>
            </a:srgb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741A939-69EC-0E45-936C-E913DEBD8526}"/>
              </a:ext>
            </a:extLst>
          </p:cNvPr>
          <p:cNvCxnSpPr/>
          <p:nvPr/>
        </p:nvCxnSpPr>
        <p:spPr>
          <a:xfrm flipV="1">
            <a:off x="5093819" y="3495061"/>
            <a:ext cx="457200" cy="0"/>
          </a:xfrm>
          <a:prstGeom prst="straightConnector1">
            <a:avLst/>
          </a:prstGeom>
          <a:ln w="34925">
            <a:solidFill>
              <a:schemeClr val="tx1"/>
            </a:solidFill>
            <a:headEnd type="none" w="med" len="med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C966F5EA-9DDE-E148-A4A5-804451B8C92D}"/>
              </a:ext>
            </a:extLst>
          </p:cNvPr>
          <p:cNvSpPr txBox="1"/>
          <p:nvPr/>
        </p:nvSpPr>
        <p:spPr>
          <a:xfrm>
            <a:off x="4345268" y="3897135"/>
            <a:ext cx="7104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Helvetica Neue" charset="0"/>
                <a:ea typeface="Helvetica Neue" charset="0"/>
                <a:cs typeface="Helvetica Neue" charset="0"/>
              </a:rPr>
              <a:t>Client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F61D4CA-1038-5F4C-AD8B-C9F2846A122A}"/>
              </a:ext>
            </a:extLst>
          </p:cNvPr>
          <p:cNvSpPr/>
          <p:nvPr/>
        </p:nvSpPr>
        <p:spPr>
          <a:xfrm>
            <a:off x="5816121" y="3959200"/>
            <a:ext cx="2461047" cy="21442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ToR</a:t>
            </a:r>
            <a:r>
              <a:rPr lang="en-US" sz="1600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 Switch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3DB0F7C-2971-CA44-9304-17157FB88F92}"/>
              </a:ext>
            </a:extLst>
          </p:cNvPr>
          <p:cNvGrpSpPr/>
          <p:nvPr/>
        </p:nvGrpSpPr>
        <p:grpSpPr>
          <a:xfrm>
            <a:off x="5598250" y="3069133"/>
            <a:ext cx="2931330" cy="851856"/>
            <a:chOff x="2891877" y="1806499"/>
            <a:chExt cx="2931330" cy="851856"/>
          </a:xfrm>
        </p:grpSpPr>
        <p:sp>
          <p:nvSpPr>
            <p:cNvPr id="34" name="圆角矩形 24">
              <a:extLst>
                <a:ext uri="{FF2B5EF4-FFF2-40B4-BE49-F238E27FC236}">
                  <a16:creationId xmlns:a16="http://schemas.microsoft.com/office/drawing/2014/main" id="{86905733-72C0-FC42-A522-E9E643949FE5}"/>
                </a:ext>
              </a:extLst>
            </p:cNvPr>
            <p:cNvSpPr/>
            <p:nvPr/>
          </p:nvSpPr>
          <p:spPr>
            <a:xfrm>
              <a:off x="2891877" y="1806499"/>
              <a:ext cx="2931330" cy="851856"/>
            </a:xfrm>
            <a:prstGeom prst="roundRect">
              <a:avLst>
                <a:gd name="adj" fmla="val 13820"/>
              </a:avLst>
            </a:prstGeom>
            <a:solidFill>
              <a:srgbClr val="CD5360">
                <a:alpha val="20000"/>
              </a:srgbClr>
            </a:solidFill>
            <a:ln w="1905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457200">
                <a:defRPr/>
              </a:pPr>
              <a:endParaRPr lang="zh-CN" altLang="en-US" sz="1600" kern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D977FF33-81D2-8C44-9A96-2A1476B501C7}"/>
                </a:ext>
              </a:extLst>
            </p:cNvPr>
            <p:cNvSpPr/>
            <p:nvPr/>
          </p:nvSpPr>
          <p:spPr>
            <a:xfrm>
              <a:off x="3136882" y="1927708"/>
              <a:ext cx="1200008" cy="412193"/>
            </a:xfrm>
            <a:prstGeom prst="rect">
              <a:avLst/>
            </a:prstGeom>
            <a:solidFill>
              <a:srgbClr val="CD5360">
                <a:alpha val="40000"/>
              </a:srgb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Helvetica Neue" charset="0"/>
                  <a:ea typeface="Helvetica Neue" charset="0"/>
                  <a:cs typeface="Helvetica Neue" charset="0"/>
                </a:rPr>
                <a:t>Read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C1DB26B3-E070-754B-BCFA-B5C6A3AE782A}"/>
                </a:ext>
              </a:extLst>
            </p:cNvPr>
            <p:cNvSpPr/>
            <p:nvPr/>
          </p:nvSpPr>
          <p:spPr>
            <a:xfrm>
              <a:off x="4434676" y="1929964"/>
              <a:ext cx="1136119" cy="409937"/>
            </a:xfrm>
            <a:prstGeom prst="rect">
              <a:avLst/>
            </a:prstGeom>
            <a:solidFill>
              <a:srgbClr val="CD5360">
                <a:alpha val="40000"/>
              </a:srgb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0CF7ECCF-8DA6-524A-9D09-B3560DD17DE5}"/>
                </a:ext>
              </a:extLst>
            </p:cNvPr>
            <p:cNvSpPr/>
            <p:nvPr/>
          </p:nvSpPr>
          <p:spPr>
            <a:xfrm>
              <a:off x="3258607" y="2307101"/>
              <a:ext cx="104034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>
                  <a:latin typeface="Helvetica Neue" charset="0"/>
                  <a:ea typeface="Helvetica Neue" charset="0"/>
                  <a:cs typeface="Helvetica Neue" charset="0"/>
                </a:rPr>
                <a:t>ReqTable</a:t>
              </a:r>
              <a:endParaRPr lang="en-US" sz="1600" dirty="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BE3CD6B3-9E2B-AA4C-97E3-45C8C2228DD0}"/>
                </a:ext>
              </a:extLst>
            </p:cNvPr>
            <p:cNvSpPr/>
            <p:nvPr/>
          </p:nvSpPr>
          <p:spPr>
            <a:xfrm>
              <a:off x="4412340" y="2307101"/>
              <a:ext cx="1130118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>
                  <a:latin typeface="Helvetica Neue" charset="0"/>
                  <a:ea typeface="Helvetica Neue" charset="0"/>
                  <a:cs typeface="Helvetica Neue" charset="0"/>
                </a:rPr>
                <a:t>LoadTable</a:t>
              </a:r>
              <a:endParaRPr lang="en-US" sz="1600" dirty="0"/>
            </a:p>
          </p:txBody>
        </p:sp>
      </p:grp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00E57D02-6871-FC4A-8C43-D38446E74A2A}"/>
              </a:ext>
            </a:extLst>
          </p:cNvPr>
          <p:cNvCxnSpPr/>
          <p:nvPr/>
        </p:nvCxnSpPr>
        <p:spPr>
          <a:xfrm flipV="1">
            <a:off x="8569049" y="3495061"/>
            <a:ext cx="457200" cy="0"/>
          </a:xfrm>
          <a:prstGeom prst="straightConnector1">
            <a:avLst/>
          </a:prstGeom>
          <a:ln w="34925">
            <a:solidFill>
              <a:schemeClr val="tx1"/>
            </a:solidFill>
            <a:headEnd type="none" w="med" len="med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8D3DC183-59A7-A542-81F7-41B9D8E58AAF}"/>
              </a:ext>
            </a:extLst>
          </p:cNvPr>
          <p:cNvSpPr/>
          <p:nvPr/>
        </p:nvSpPr>
        <p:spPr>
          <a:xfrm>
            <a:off x="9213981" y="3950284"/>
            <a:ext cx="1313108" cy="232257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Server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BEA9F9BD-17C6-104A-BA6D-F78BA8D09A09}"/>
              </a:ext>
            </a:extLst>
          </p:cNvPr>
          <p:cNvGrpSpPr/>
          <p:nvPr/>
        </p:nvGrpSpPr>
        <p:grpSpPr>
          <a:xfrm>
            <a:off x="9093296" y="3069133"/>
            <a:ext cx="1554480" cy="851856"/>
            <a:chOff x="6018623" y="1806499"/>
            <a:chExt cx="1554480" cy="851856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0F6C5291-FA7E-CA42-A62A-D3B488ABB56D}"/>
                </a:ext>
              </a:extLst>
            </p:cNvPr>
            <p:cNvSpPr/>
            <p:nvPr/>
          </p:nvSpPr>
          <p:spPr>
            <a:xfrm>
              <a:off x="6018623" y="1806499"/>
              <a:ext cx="1554480" cy="851856"/>
            </a:xfrm>
            <a:prstGeom prst="rect">
              <a:avLst/>
            </a:prstGeom>
            <a:solidFill>
              <a:srgbClr val="328CC1">
                <a:alpha val="2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D0AECF6E-B8E7-BF4E-8C8D-DBF7FCF51B1C}"/>
                </a:ext>
              </a:extLst>
            </p:cNvPr>
            <p:cNvSpPr/>
            <p:nvPr/>
          </p:nvSpPr>
          <p:spPr>
            <a:xfrm>
              <a:off x="6183910" y="2362992"/>
              <a:ext cx="228600" cy="228600"/>
            </a:xfrm>
            <a:prstGeom prst="rect">
              <a:avLst/>
            </a:prstGeom>
            <a:solidFill>
              <a:srgbClr val="328C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328CC1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35FA606C-730E-DF48-A833-CFE313033EAC}"/>
                </a:ext>
              </a:extLst>
            </p:cNvPr>
            <p:cNvSpPr/>
            <p:nvPr/>
          </p:nvSpPr>
          <p:spPr>
            <a:xfrm>
              <a:off x="6499176" y="2362992"/>
              <a:ext cx="228600" cy="228600"/>
            </a:xfrm>
            <a:prstGeom prst="rect">
              <a:avLst/>
            </a:prstGeom>
            <a:solidFill>
              <a:srgbClr val="328C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328CC1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D69DEC87-98BC-B349-9A87-FED6DCE20EDE}"/>
                </a:ext>
              </a:extLst>
            </p:cNvPr>
            <p:cNvSpPr/>
            <p:nvPr/>
          </p:nvSpPr>
          <p:spPr>
            <a:xfrm>
              <a:off x="7179218" y="2362993"/>
              <a:ext cx="228600" cy="228600"/>
            </a:xfrm>
            <a:prstGeom prst="rect">
              <a:avLst/>
            </a:prstGeom>
            <a:solidFill>
              <a:srgbClr val="328C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328CC1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E10413CD-683B-644F-8022-F54695A18DB8}"/>
                </a:ext>
              </a:extLst>
            </p:cNvPr>
            <p:cNvCxnSpPr/>
            <p:nvPr/>
          </p:nvCxnSpPr>
          <p:spPr>
            <a:xfrm flipV="1">
              <a:off x="6298210" y="2231215"/>
              <a:ext cx="0" cy="131778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type="none" w="lg" len="lg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17C628EA-AA0E-ED4B-93E7-BD7966375278}"/>
                </a:ext>
              </a:extLst>
            </p:cNvPr>
            <p:cNvCxnSpPr/>
            <p:nvPr/>
          </p:nvCxnSpPr>
          <p:spPr>
            <a:xfrm flipV="1">
              <a:off x="6613474" y="2231216"/>
              <a:ext cx="0" cy="131778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type="none" w="lg" len="lg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D1B410EE-BA4C-9F4D-84CA-6DBA6034E171}"/>
                </a:ext>
              </a:extLst>
            </p:cNvPr>
            <p:cNvCxnSpPr/>
            <p:nvPr/>
          </p:nvCxnSpPr>
          <p:spPr>
            <a:xfrm flipH="1" flipV="1">
              <a:off x="7290046" y="2231217"/>
              <a:ext cx="3470" cy="131778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type="none" w="lg" len="lg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1452BA27-5F2F-DB45-8661-7E99C98778F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814438" y="2445291"/>
              <a:ext cx="278111" cy="64008"/>
              <a:chOff x="9779907" y="1771252"/>
              <a:chExt cx="595952" cy="137160"/>
            </a:xfrm>
            <a:solidFill>
              <a:srgbClr val="328CC1"/>
            </a:solidFill>
          </p:grpSpPr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C65E1A31-CE9B-6D45-9F12-DB6DBEB7CB3A}"/>
                  </a:ext>
                </a:extLst>
              </p:cNvPr>
              <p:cNvSpPr/>
              <p:nvPr/>
            </p:nvSpPr>
            <p:spPr>
              <a:xfrm>
                <a:off x="9779907" y="1771252"/>
                <a:ext cx="137160" cy="13716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465A42D8-D18D-F542-B4E5-D815EFF9971C}"/>
                  </a:ext>
                </a:extLst>
              </p:cNvPr>
              <p:cNvSpPr/>
              <p:nvPr/>
            </p:nvSpPr>
            <p:spPr>
              <a:xfrm>
                <a:off x="10009303" y="1771252"/>
                <a:ext cx="137160" cy="13716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F30A24E5-C014-7A45-99BA-81BC58B07C3B}"/>
                  </a:ext>
                </a:extLst>
              </p:cNvPr>
              <p:cNvSpPr/>
              <p:nvPr/>
            </p:nvSpPr>
            <p:spPr>
              <a:xfrm>
                <a:off x="10238699" y="1771252"/>
                <a:ext cx="137160" cy="13716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2217184B-092C-6642-B45A-D34504B0D19E}"/>
                </a:ext>
              </a:extLst>
            </p:cNvPr>
            <p:cNvSpPr/>
            <p:nvPr/>
          </p:nvSpPr>
          <p:spPr>
            <a:xfrm>
              <a:off x="6183909" y="1864153"/>
              <a:ext cx="1223907" cy="365760"/>
            </a:xfrm>
            <a:prstGeom prst="rect">
              <a:avLst/>
            </a:prstGeom>
            <a:solidFill>
              <a:srgbClr val="CD5360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Helvetica Neue" charset="0"/>
                  <a:ea typeface="Helvetica Neue" charset="0"/>
                  <a:cs typeface="Helvetica Neue" charset="0"/>
                </a:rPr>
                <a:t>Intra-Server</a:t>
              </a:r>
            </a:p>
            <a:p>
              <a:pPr algn="ctr"/>
              <a:r>
                <a:rPr lang="en-US" sz="1200" dirty="0">
                  <a:solidFill>
                    <a:schemeClr val="tx1"/>
                  </a:solidFill>
                  <a:latin typeface="Helvetica Neue" charset="0"/>
                  <a:ea typeface="Helvetica Neue" charset="0"/>
                  <a:cs typeface="Helvetica Neue" charset="0"/>
                </a:rPr>
                <a:t>Scheduler</a:t>
              </a:r>
            </a:p>
          </p:txBody>
        </p:sp>
      </p:grp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1277DA1E-7F8E-644D-944E-7E489C3EA1B2}"/>
              </a:ext>
            </a:extLst>
          </p:cNvPr>
          <p:cNvSpPr/>
          <p:nvPr/>
        </p:nvSpPr>
        <p:spPr>
          <a:xfrm>
            <a:off x="4389100" y="4978258"/>
            <a:ext cx="689049" cy="457200"/>
          </a:xfrm>
          <a:prstGeom prst="roundRect">
            <a:avLst/>
          </a:prstGeom>
          <a:solidFill>
            <a:srgbClr val="4ABDAC">
              <a:alpha val="74902"/>
            </a:srgb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87CC5690-C31B-7440-AC73-5AA7D2194087}"/>
              </a:ext>
            </a:extLst>
          </p:cNvPr>
          <p:cNvCxnSpPr/>
          <p:nvPr/>
        </p:nvCxnSpPr>
        <p:spPr>
          <a:xfrm flipH="1" flipV="1">
            <a:off x="5115735" y="5206858"/>
            <a:ext cx="457200" cy="0"/>
          </a:xfrm>
          <a:prstGeom prst="straightConnector1">
            <a:avLst/>
          </a:prstGeom>
          <a:ln w="34925">
            <a:solidFill>
              <a:schemeClr val="tx1"/>
            </a:solidFill>
            <a:headEnd type="none" w="med" len="med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D6EA16AA-640E-0E41-9ACF-D4BDB4824215}"/>
              </a:ext>
            </a:extLst>
          </p:cNvPr>
          <p:cNvSpPr txBox="1"/>
          <p:nvPr/>
        </p:nvSpPr>
        <p:spPr>
          <a:xfrm>
            <a:off x="4367184" y="5608932"/>
            <a:ext cx="7104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Helvetica Neue" charset="0"/>
                <a:ea typeface="Helvetica Neue" charset="0"/>
                <a:cs typeface="Helvetica Neue" charset="0"/>
              </a:rPr>
              <a:t>Client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70697262-C979-B740-B00A-445C48ADDDB3}"/>
              </a:ext>
            </a:extLst>
          </p:cNvPr>
          <p:cNvSpPr/>
          <p:nvPr/>
        </p:nvSpPr>
        <p:spPr>
          <a:xfrm>
            <a:off x="5838037" y="5670997"/>
            <a:ext cx="2461047" cy="21442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ToR</a:t>
            </a:r>
            <a:r>
              <a:rPr lang="en-US" sz="1600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 Switch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DC488EF1-ACD5-2A47-9638-63CE70445061}"/>
              </a:ext>
            </a:extLst>
          </p:cNvPr>
          <p:cNvGrpSpPr/>
          <p:nvPr/>
        </p:nvGrpSpPr>
        <p:grpSpPr>
          <a:xfrm>
            <a:off x="5620166" y="4780930"/>
            <a:ext cx="2931330" cy="851856"/>
            <a:chOff x="2891877" y="1806499"/>
            <a:chExt cx="2931330" cy="851856"/>
          </a:xfrm>
        </p:grpSpPr>
        <p:sp>
          <p:nvSpPr>
            <p:cNvPr id="59" name="圆角矩形 24">
              <a:extLst>
                <a:ext uri="{FF2B5EF4-FFF2-40B4-BE49-F238E27FC236}">
                  <a16:creationId xmlns:a16="http://schemas.microsoft.com/office/drawing/2014/main" id="{C2C3B3D9-B3D6-CC48-89D0-A3E0F7E85A2F}"/>
                </a:ext>
              </a:extLst>
            </p:cNvPr>
            <p:cNvSpPr/>
            <p:nvPr/>
          </p:nvSpPr>
          <p:spPr>
            <a:xfrm>
              <a:off x="2891877" y="1806499"/>
              <a:ext cx="2931330" cy="851856"/>
            </a:xfrm>
            <a:prstGeom prst="roundRect">
              <a:avLst>
                <a:gd name="adj" fmla="val 13820"/>
              </a:avLst>
            </a:prstGeom>
            <a:solidFill>
              <a:srgbClr val="CD5360">
                <a:alpha val="20000"/>
              </a:srgbClr>
            </a:solidFill>
            <a:ln w="1905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457200">
                <a:defRPr/>
              </a:pPr>
              <a:endParaRPr lang="zh-CN" altLang="en-US" sz="1600" kern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B95C2567-485C-2249-8076-88BA52296982}"/>
                </a:ext>
              </a:extLst>
            </p:cNvPr>
            <p:cNvSpPr/>
            <p:nvPr/>
          </p:nvSpPr>
          <p:spPr>
            <a:xfrm>
              <a:off x="3136882" y="1927708"/>
              <a:ext cx="1200008" cy="412193"/>
            </a:xfrm>
            <a:prstGeom prst="rect">
              <a:avLst/>
            </a:prstGeom>
            <a:solidFill>
              <a:srgbClr val="CD5360">
                <a:alpha val="40000"/>
              </a:srgb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Helvetica Neue" charset="0"/>
                  <a:ea typeface="Helvetica Neue" charset="0"/>
                  <a:cs typeface="Helvetica Neue" charset="0"/>
                </a:rPr>
                <a:t>Remove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E02DC1A5-1C6C-9048-8DD8-8ACEEBD38B42}"/>
                </a:ext>
              </a:extLst>
            </p:cNvPr>
            <p:cNvSpPr/>
            <p:nvPr/>
          </p:nvSpPr>
          <p:spPr>
            <a:xfrm>
              <a:off x="4434676" y="1929964"/>
              <a:ext cx="1136119" cy="409937"/>
            </a:xfrm>
            <a:prstGeom prst="rect">
              <a:avLst/>
            </a:prstGeom>
            <a:solidFill>
              <a:srgbClr val="CD5360">
                <a:alpha val="40000"/>
              </a:srgb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Helvetica Neue" charset="0"/>
                  <a:ea typeface="Helvetica Neue" charset="0"/>
                  <a:cs typeface="Helvetica Neue" charset="0"/>
                </a:rPr>
                <a:t>Update</a:t>
              </a: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E29E81B6-4F22-154A-ADE9-AD0FBC67B2F2}"/>
                </a:ext>
              </a:extLst>
            </p:cNvPr>
            <p:cNvSpPr/>
            <p:nvPr/>
          </p:nvSpPr>
          <p:spPr>
            <a:xfrm>
              <a:off x="3258607" y="2307101"/>
              <a:ext cx="104034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>
                  <a:latin typeface="Helvetica Neue" charset="0"/>
                  <a:ea typeface="Helvetica Neue" charset="0"/>
                  <a:cs typeface="Helvetica Neue" charset="0"/>
                </a:rPr>
                <a:t>ReqTable</a:t>
              </a:r>
              <a:endParaRPr lang="en-US" sz="1600" dirty="0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26271036-A284-664A-8559-3358803C5318}"/>
                </a:ext>
              </a:extLst>
            </p:cNvPr>
            <p:cNvSpPr/>
            <p:nvPr/>
          </p:nvSpPr>
          <p:spPr>
            <a:xfrm>
              <a:off x="4412340" y="2307101"/>
              <a:ext cx="1130118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>
                  <a:latin typeface="Helvetica Neue" charset="0"/>
                  <a:ea typeface="Helvetica Neue" charset="0"/>
                  <a:cs typeface="Helvetica Neue" charset="0"/>
                </a:rPr>
                <a:t>LoadTable</a:t>
              </a:r>
              <a:endParaRPr lang="en-US" sz="1600" dirty="0"/>
            </a:p>
          </p:txBody>
        </p:sp>
      </p:grp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D1658F36-AB0E-DF4E-A9D7-7B5C60813D10}"/>
              </a:ext>
            </a:extLst>
          </p:cNvPr>
          <p:cNvCxnSpPr/>
          <p:nvPr/>
        </p:nvCxnSpPr>
        <p:spPr>
          <a:xfrm flipH="1" flipV="1">
            <a:off x="8590965" y="5206858"/>
            <a:ext cx="457200" cy="0"/>
          </a:xfrm>
          <a:prstGeom prst="straightConnector1">
            <a:avLst/>
          </a:prstGeom>
          <a:ln w="34925">
            <a:solidFill>
              <a:schemeClr val="tx1"/>
            </a:solidFill>
            <a:headEnd type="none" w="med" len="med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tangle 64">
            <a:extLst>
              <a:ext uri="{FF2B5EF4-FFF2-40B4-BE49-F238E27FC236}">
                <a16:creationId xmlns:a16="http://schemas.microsoft.com/office/drawing/2014/main" id="{55C9738C-6745-9E42-B80B-DA55BA757BBE}"/>
              </a:ext>
            </a:extLst>
          </p:cNvPr>
          <p:cNvSpPr/>
          <p:nvPr/>
        </p:nvSpPr>
        <p:spPr>
          <a:xfrm>
            <a:off x="9235897" y="5662081"/>
            <a:ext cx="1313108" cy="232257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Server</a:t>
            </a: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B4E61FDF-5AE4-A44E-A175-F8F6B4AFAD21}"/>
              </a:ext>
            </a:extLst>
          </p:cNvPr>
          <p:cNvGrpSpPr/>
          <p:nvPr/>
        </p:nvGrpSpPr>
        <p:grpSpPr>
          <a:xfrm>
            <a:off x="9115212" y="4780930"/>
            <a:ext cx="1554480" cy="851856"/>
            <a:chOff x="6018623" y="1806499"/>
            <a:chExt cx="1554480" cy="851856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705B0960-98EC-3446-951B-86068D8EAD9D}"/>
                </a:ext>
              </a:extLst>
            </p:cNvPr>
            <p:cNvSpPr/>
            <p:nvPr/>
          </p:nvSpPr>
          <p:spPr>
            <a:xfrm>
              <a:off x="6018623" y="1806499"/>
              <a:ext cx="1554480" cy="851856"/>
            </a:xfrm>
            <a:prstGeom prst="rect">
              <a:avLst/>
            </a:prstGeom>
            <a:solidFill>
              <a:srgbClr val="328CC1">
                <a:alpha val="2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E5EE15B7-64FE-9C41-B5A0-AF08C384161D}"/>
                </a:ext>
              </a:extLst>
            </p:cNvPr>
            <p:cNvSpPr/>
            <p:nvPr/>
          </p:nvSpPr>
          <p:spPr>
            <a:xfrm>
              <a:off x="6183910" y="2362992"/>
              <a:ext cx="228600" cy="228600"/>
            </a:xfrm>
            <a:prstGeom prst="rect">
              <a:avLst/>
            </a:prstGeom>
            <a:solidFill>
              <a:srgbClr val="328C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328CC1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5FC12C63-3CD8-2441-9524-B9BEDC57F2D7}"/>
                </a:ext>
              </a:extLst>
            </p:cNvPr>
            <p:cNvSpPr/>
            <p:nvPr/>
          </p:nvSpPr>
          <p:spPr>
            <a:xfrm>
              <a:off x="6499176" y="2362992"/>
              <a:ext cx="228600" cy="228600"/>
            </a:xfrm>
            <a:prstGeom prst="rect">
              <a:avLst/>
            </a:prstGeom>
            <a:solidFill>
              <a:srgbClr val="328C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328CC1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730610BB-F0F0-D648-A67C-E2B050AD6525}"/>
                </a:ext>
              </a:extLst>
            </p:cNvPr>
            <p:cNvSpPr/>
            <p:nvPr/>
          </p:nvSpPr>
          <p:spPr>
            <a:xfrm>
              <a:off x="7179218" y="2362993"/>
              <a:ext cx="228600" cy="228600"/>
            </a:xfrm>
            <a:prstGeom prst="rect">
              <a:avLst/>
            </a:prstGeom>
            <a:solidFill>
              <a:srgbClr val="328C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328CC1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2DD8F99A-0EE2-F945-9A93-FD5F7AD6E626}"/>
                </a:ext>
              </a:extLst>
            </p:cNvPr>
            <p:cNvCxnSpPr/>
            <p:nvPr/>
          </p:nvCxnSpPr>
          <p:spPr>
            <a:xfrm flipV="1">
              <a:off x="6298210" y="2231215"/>
              <a:ext cx="0" cy="131778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type="none" w="lg" len="lg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435F1FF2-4965-0E4B-AAAE-889B3B4DC42B}"/>
                </a:ext>
              </a:extLst>
            </p:cNvPr>
            <p:cNvCxnSpPr/>
            <p:nvPr/>
          </p:nvCxnSpPr>
          <p:spPr>
            <a:xfrm flipV="1">
              <a:off x="6613474" y="2231216"/>
              <a:ext cx="0" cy="131778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type="none" w="lg" len="lg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1F33ACBD-D038-FA49-BA47-E78C278DC8A5}"/>
                </a:ext>
              </a:extLst>
            </p:cNvPr>
            <p:cNvCxnSpPr/>
            <p:nvPr/>
          </p:nvCxnSpPr>
          <p:spPr>
            <a:xfrm flipH="1" flipV="1">
              <a:off x="7290046" y="2231217"/>
              <a:ext cx="3470" cy="131778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type="none" w="lg" len="lg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FA5DF6D3-6F1F-774D-AA82-0537C9441A4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814438" y="2445291"/>
              <a:ext cx="278111" cy="64008"/>
              <a:chOff x="9779907" y="1771252"/>
              <a:chExt cx="595952" cy="137160"/>
            </a:xfrm>
            <a:solidFill>
              <a:srgbClr val="328CC1"/>
            </a:solidFill>
          </p:grpSpPr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0A953610-2A8E-FD4E-810D-BB371760F5CB}"/>
                  </a:ext>
                </a:extLst>
              </p:cNvPr>
              <p:cNvSpPr/>
              <p:nvPr/>
            </p:nvSpPr>
            <p:spPr>
              <a:xfrm>
                <a:off x="9779907" y="1771252"/>
                <a:ext cx="137160" cy="13716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35082AB9-BB30-3F49-ACB8-06FB4042CEFB}"/>
                  </a:ext>
                </a:extLst>
              </p:cNvPr>
              <p:cNvSpPr/>
              <p:nvPr/>
            </p:nvSpPr>
            <p:spPr>
              <a:xfrm>
                <a:off x="10009303" y="1771252"/>
                <a:ext cx="137160" cy="13716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21D1BAB1-438A-F740-A39B-A57E014CA21C}"/>
                  </a:ext>
                </a:extLst>
              </p:cNvPr>
              <p:cNvSpPr/>
              <p:nvPr/>
            </p:nvSpPr>
            <p:spPr>
              <a:xfrm>
                <a:off x="10238699" y="1771252"/>
                <a:ext cx="137160" cy="13716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B7423F92-5EBB-7945-8459-6A8605766593}"/>
                </a:ext>
              </a:extLst>
            </p:cNvPr>
            <p:cNvSpPr/>
            <p:nvPr/>
          </p:nvSpPr>
          <p:spPr>
            <a:xfrm>
              <a:off x="6183909" y="1864153"/>
              <a:ext cx="1223907" cy="365760"/>
            </a:xfrm>
            <a:prstGeom prst="rect">
              <a:avLst/>
            </a:prstGeom>
            <a:solidFill>
              <a:srgbClr val="CD5360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Helvetica Neue" charset="0"/>
                  <a:ea typeface="Helvetica Neue" charset="0"/>
                  <a:cs typeface="Helvetica Neue" charset="0"/>
                </a:rPr>
                <a:t>Intra-Server</a:t>
              </a:r>
            </a:p>
            <a:p>
              <a:pPr algn="ctr"/>
              <a:r>
                <a:rPr lang="en-US" sz="1200" dirty="0">
                  <a:solidFill>
                    <a:schemeClr val="tx1"/>
                  </a:solidFill>
                  <a:latin typeface="Helvetica Neue" charset="0"/>
                  <a:ea typeface="Helvetica Neue" charset="0"/>
                  <a:cs typeface="Helvetica Neue" charset="0"/>
                </a:rPr>
                <a:t>Scheduler</a:t>
              </a:r>
            </a:p>
          </p:txBody>
        </p:sp>
      </p:grpSp>
      <p:sp>
        <p:nvSpPr>
          <p:cNvPr id="79" name="TextBox 78">
            <a:extLst>
              <a:ext uri="{FF2B5EF4-FFF2-40B4-BE49-F238E27FC236}">
                <a16:creationId xmlns:a16="http://schemas.microsoft.com/office/drawing/2014/main" id="{BF84036A-B052-2749-9B79-7CDCEB890C7C}"/>
              </a:ext>
            </a:extLst>
          </p:cNvPr>
          <p:cNvSpPr txBox="1"/>
          <p:nvPr/>
        </p:nvSpPr>
        <p:spPr>
          <a:xfrm>
            <a:off x="838200" y="1643924"/>
            <a:ext cx="35687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altLang="zh-CN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</a:t>
            </a:r>
            <a:r>
              <a:rPr lang="zh-CN" altLang="en-US" sz="2000" dirty="0"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</a:t>
            </a:r>
            <a:r>
              <a:rPr lang="en-US" altLang="zh-CN" sz="2000" baseline="30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st</a:t>
            </a:r>
            <a:r>
              <a:rPr lang="zh-CN" altLang="en-US" sz="2000" dirty="0"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packet</a:t>
            </a:r>
            <a:r>
              <a:rPr lang="zh-CN" altLang="en-US" sz="2000" dirty="0"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of</a:t>
            </a:r>
            <a:r>
              <a:rPr lang="zh-CN" altLang="en-US" sz="2000" dirty="0"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</a:t>
            </a:r>
            <a:r>
              <a:rPr lang="zh-CN" altLang="en-US" sz="2000" dirty="0"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request</a:t>
            </a:r>
            <a:endParaRPr lang="en-US" sz="20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82C87604-9BF2-D140-8B7C-03A6DD6968CC}"/>
              </a:ext>
            </a:extLst>
          </p:cNvPr>
          <p:cNvSpPr txBox="1"/>
          <p:nvPr/>
        </p:nvSpPr>
        <p:spPr>
          <a:xfrm>
            <a:off x="836001" y="3270943"/>
            <a:ext cx="35687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altLang="zh-CN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</a:t>
            </a:r>
            <a:r>
              <a:rPr lang="zh-CN" altLang="en-US" sz="2000" dirty="0"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following</a:t>
            </a:r>
            <a:r>
              <a:rPr lang="zh-CN" altLang="en-US" sz="2000" dirty="0"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packets</a:t>
            </a:r>
            <a:r>
              <a:rPr lang="zh-CN" altLang="en-US" sz="2000" dirty="0"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of</a:t>
            </a:r>
            <a:r>
              <a:rPr lang="zh-CN" altLang="en-US" sz="2000" dirty="0"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</a:t>
            </a:r>
            <a:r>
              <a:rPr lang="zh-CN" altLang="en-US" sz="2000" dirty="0"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request</a:t>
            </a:r>
            <a:endParaRPr lang="en-US" sz="20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743EE2FA-45DF-034C-A978-53BC6FDFE8B4}"/>
              </a:ext>
            </a:extLst>
          </p:cNvPr>
          <p:cNvSpPr txBox="1"/>
          <p:nvPr/>
        </p:nvSpPr>
        <p:spPr>
          <a:xfrm>
            <a:off x="831764" y="4991656"/>
            <a:ext cx="35687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altLang="zh-CN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</a:t>
            </a:r>
            <a:r>
              <a:rPr lang="zh-CN" altLang="en-US" sz="2000" dirty="0"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reply</a:t>
            </a:r>
            <a:r>
              <a:rPr lang="zh-CN" altLang="en-US" sz="2000" dirty="0"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packets</a:t>
            </a:r>
            <a:endParaRPr lang="en-US" sz="20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3FFB38D-BE1F-724D-A6EA-18EA7AC3AB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F74E4-2C59-5848-A8B8-DF6A3188A57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848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1" grpId="0"/>
      <p:bldP spid="32" grpId="0"/>
      <p:bldP spid="40" grpId="0"/>
      <p:bldP spid="54" grpId="0" animBg="1"/>
      <p:bldP spid="56" grpId="0"/>
      <p:bldP spid="57" grpId="0"/>
      <p:bldP spid="65" grpId="0"/>
      <p:bldP spid="80" grpId="0"/>
      <p:bldP spid="8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9439D-E410-8946-BDDE-C70825378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Request</a:t>
            </a:r>
            <a:r>
              <a:rPr lang="zh-CN" altLang="en-US" dirty="0"/>
              <a:t> </a:t>
            </a:r>
            <a:r>
              <a:rPr lang="en-US" altLang="zh-CN" dirty="0"/>
              <a:t>scheduling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E06848D-5717-9D47-AC3A-0725F55490F4}"/>
              </a:ext>
            </a:extLst>
          </p:cNvPr>
          <p:cNvSpPr/>
          <p:nvPr/>
        </p:nvSpPr>
        <p:spPr>
          <a:xfrm>
            <a:off x="2192306" y="1918321"/>
            <a:ext cx="6985029" cy="169164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E0E0D2C-A187-584E-8E63-5D85DC36FD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8238819"/>
              </p:ext>
            </p:extLst>
          </p:nvPr>
        </p:nvGraphicFramePr>
        <p:xfrm>
          <a:off x="2324735" y="2064081"/>
          <a:ext cx="3117501" cy="140208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8191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983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3839"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Match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28CC1">
                        <a:alpha val="7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 err="1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pkt.dstip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 == 10.0.0.1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6317">
                <a:tc>
                  <a:txBody>
                    <a:bodyPr/>
                    <a:lstStyle/>
                    <a:p>
                      <a:r>
                        <a:rPr lang="en-US" altLang="zh-CN" sz="1600" b="0" dirty="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Action</a:t>
                      </a:r>
                      <a:endParaRPr lang="en-US" sz="1600" b="0" dirty="0">
                        <a:solidFill>
                          <a:schemeClr val="tx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28CC1">
                        <a:alpha val="7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 baseline="0" dirty="0" err="1">
                          <a:latin typeface="Arial" charset="0"/>
                          <a:ea typeface="Arial" charset="0"/>
                          <a:cs typeface="Arial" charset="0"/>
                        </a:rPr>
                        <a:t>meta.load_i</a:t>
                      </a:r>
                      <a:r>
                        <a:rPr lang="en-US" altLang="zh-CN" sz="1600" baseline="0" dirty="0">
                          <a:latin typeface="Arial" charset="0"/>
                          <a:ea typeface="Arial" charset="0"/>
                          <a:cs typeface="Arial" charset="0"/>
                        </a:rPr>
                        <a:t> =</a:t>
                      </a:r>
                    </a:p>
                    <a:p>
                      <a:r>
                        <a:rPr lang="en-US" altLang="zh-CN" sz="1600" baseline="0" dirty="0">
                          <a:latin typeface="Arial" charset="0"/>
                          <a:ea typeface="Arial" charset="0"/>
                          <a:cs typeface="Arial" charset="0"/>
                        </a:rPr>
                        <a:t>    array[</a:t>
                      </a:r>
                      <a:r>
                        <a:rPr lang="en-US" altLang="zh-CN" sz="1600" baseline="0" dirty="0" err="1">
                          <a:latin typeface="Arial" charset="0"/>
                          <a:ea typeface="Arial" charset="0"/>
                          <a:cs typeface="Arial" charset="0"/>
                        </a:rPr>
                        <a:t>rand_i</a:t>
                      </a:r>
                      <a:r>
                        <a:rPr lang="en-US" altLang="zh-CN" sz="1600" baseline="0" dirty="0">
                          <a:latin typeface="Arial" charset="0"/>
                          <a:ea typeface="Arial" charset="0"/>
                          <a:cs typeface="Arial" charset="0"/>
                        </a:rPr>
                        <a:t>].load</a:t>
                      </a:r>
                    </a:p>
                    <a:p>
                      <a:r>
                        <a:rPr lang="en-US" altLang="zh-CN" sz="1600" baseline="0" dirty="0" err="1">
                          <a:latin typeface="Arial" charset="0"/>
                          <a:ea typeface="Arial" charset="0"/>
                          <a:cs typeface="Arial" charset="0"/>
                        </a:rPr>
                        <a:t>meta.ip_i</a:t>
                      </a:r>
                      <a:r>
                        <a:rPr lang="en-US" altLang="zh-CN" sz="1600" baseline="0" dirty="0">
                          <a:latin typeface="Arial" charset="0"/>
                          <a:ea typeface="Arial" charset="0"/>
                          <a:cs typeface="Arial" charset="0"/>
                        </a:rPr>
                        <a:t> =</a:t>
                      </a:r>
                    </a:p>
                    <a:p>
                      <a:r>
                        <a:rPr lang="en-US" altLang="zh-CN" sz="1600" baseline="0" dirty="0">
                          <a:latin typeface="Arial" charset="0"/>
                          <a:ea typeface="Arial" charset="0"/>
                          <a:cs typeface="Arial" charset="0"/>
                        </a:rPr>
                        <a:t>    array[</a:t>
                      </a:r>
                      <a:r>
                        <a:rPr lang="en-US" altLang="zh-CN" sz="1600" baseline="0" dirty="0" err="1">
                          <a:latin typeface="Arial" charset="0"/>
                          <a:ea typeface="Arial" charset="0"/>
                          <a:cs typeface="Arial" charset="0"/>
                        </a:rPr>
                        <a:t>rand_i</a:t>
                      </a:r>
                      <a:r>
                        <a:rPr lang="en-US" altLang="zh-CN" sz="1600" baseline="0" dirty="0">
                          <a:latin typeface="Arial" charset="0"/>
                          <a:ea typeface="Arial" charset="0"/>
                          <a:cs typeface="Arial" charset="0"/>
                        </a:rPr>
                        <a:t>].</a:t>
                      </a:r>
                      <a:r>
                        <a:rPr lang="en-US" altLang="zh-CN" sz="1600" baseline="0" dirty="0" err="1">
                          <a:latin typeface="Arial" charset="0"/>
                          <a:ea typeface="Arial" charset="0"/>
                          <a:cs typeface="Arial" charset="0"/>
                        </a:rPr>
                        <a:t>ip</a:t>
                      </a:r>
                      <a:endParaRPr lang="en-US" altLang="zh-CN" sz="1600" baseline="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E10AB6BB-9E60-2C42-8FC6-F08E15F5F7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7562079"/>
              </p:ext>
            </p:extLst>
          </p:nvPr>
        </p:nvGraphicFramePr>
        <p:xfrm>
          <a:off x="5974124" y="2024573"/>
          <a:ext cx="3076968" cy="975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692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92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92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924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2700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0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1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2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3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1.0.0.1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5360">
                        <a:alpha val="7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1.0.0.2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5360">
                        <a:alpha val="7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1.0.0.3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5360">
                        <a:alpha val="7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1.0.0.4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5360">
                        <a:alpha val="7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20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5360">
                        <a:alpha val="7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10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5360">
                        <a:alpha val="7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30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5360">
                        <a:alpha val="7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5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5360">
                        <a:alpha val="7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3F8C7F6E-C8DF-0F47-B5DE-3D373FE278A9}"/>
              </a:ext>
            </a:extLst>
          </p:cNvPr>
          <p:cNvSpPr txBox="1"/>
          <p:nvPr/>
        </p:nvSpPr>
        <p:spPr>
          <a:xfrm>
            <a:off x="6781035" y="3009364"/>
            <a:ext cx="14846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latin typeface="Arial" charset="0"/>
                <a:ea typeface="Arial" charset="0"/>
                <a:cs typeface="Arial" charset="0"/>
              </a:rPr>
              <a:t>Register Array</a:t>
            </a:r>
            <a:endParaRPr lang="en-US" sz="1600" dirty="0"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A504875-EE36-914C-9174-5F91F5224040}"/>
              </a:ext>
            </a:extLst>
          </p:cNvPr>
          <p:cNvCxnSpPr/>
          <p:nvPr/>
        </p:nvCxnSpPr>
        <p:spPr>
          <a:xfrm>
            <a:off x="5537392" y="2639927"/>
            <a:ext cx="304376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 w="med" len="med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ight Arrow 8">
            <a:extLst>
              <a:ext uri="{FF2B5EF4-FFF2-40B4-BE49-F238E27FC236}">
                <a16:creationId xmlns:a16="http://schemas.microsoft.com/office/drawing/2014/main" id="{41DC7E96-A867-9940-96CB-571F0FF85C5A}"/>
              </a:ext>
            </a:extLst>
          </p:cNvPr>
          <p:cNvSpPr/>
          <p:nvPr/>
        </p:nvSpPr>
        <p:spPr>
          <a:xfrm rot="5400000">
            <a:off x="3685903" y="3652722"/>
            <a:ext cx="274320" cy="27432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565F99-E845-B34A-9A38-A343B38731E4}"/>
              </a:ext>
            </a:extLst>
          </p:cNvPr>
          <p:cNvSpPr txBox="1"/>
          <p:nvPr/>
        </p:nvSpPr>
        <p:spPr>
          <a:xfrm>
            <a:off x="3980620" y="3584698"/>
            <a:ext cx="9912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zoom-</a:t>
            </a:r>
            <a:r>
              <a:rPr lang="en-US" altLang="zh-CN" sz="1600" dirty="0"/>
              <a:t>out</a:t>
            </a:r>
            <a:endParaRPr lang="en-US" sz="1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66B2261-A90A-5D4E-999E-FD26A285A3D8}"/>
              </a:ext>
            </a:extLst>
          </p:cNvPr>
          <p:cNvSpPr txBox="1"/>
          <p:nvPr/>
        </p:nvSpPr>
        <p:spPr>
          <a:xfrm>
            <a:off x="6477247" y="5543942"/>
            <a:ext cx="20569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tree-based parallel</a:t>
            </a:r>
          </a:p>
          <a:p>
            <a:pPr algn="ctr"/>
            <a:r>
              <a:rPr lang="en-US" sz="1600" dirty="0"/>
              <a:t>computation of min()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857668A-8781-BD48-8B30-1056BC2957C0}"/>
              </a:ext>
            </a:extLst>
          </p:cNvPr>
          <p:cNvCxnSpPr/>
          <p:nvPr/>
        </p:nvCxnSpPr>
        <p:spPr>
          <a:xfrm>
            <a:off x="4949721" y="4765633"/>
            <a:ext cx="457200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 w="med" len="med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ight Brace 12">
            <a:extLst>
              <a:ext uri="{FF2B5EF4-FFF2-40B4-BE49-F238E27FC236}">
                <a16:creationId xmlns:a16="http://schemas.microsoft.com/office/drawing/2014/main" id="{DFBBE67F-40ED-9549-84D4-38B88302E04F}"/>
              </a:ext>
            </a:extLst>
          </p:cNvPr>
          <p:cNvSpPr/>
          <p:nvPr/>
        </p:nvSpPr>
        <p:spPr>
          <a:xfrm rot="10800000">
            <a:off x="5657969" y="3984784"/>
            <a:ext cx="210312" cy="1559094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06B7D4F-D4B6-7D48-9DF0-3D154BC60471}"/>
              </a:ext>
            </a:extLst>
          </p:cNvPr>
          <p:cNvSpPr txBox="1"/>
          <p:nvPr/>
        </p:nvSpPr>
        <p:spPr>
          <a:xfrm>
            <a:off x="2849342" y="5543942"/>
            <a:ext cx="21130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power of k choices to</a:t>
            </a:r>
          </a:p>
          <a:p>
            <a:pPr algn="ctr"/>
            <a:r>
              <a:rPr lang="en-US" sz="1600" dirty="0"/>
              <a:t>sample k servers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A620879-9324-1748-827D-F4B7236601C0}"/>
              </a:ext>
            </a:extLst>
          </p:cNvPr>
          <p:cNvGrpSpPr>
            <a:grpSpLocks noChangeAspect="1"/>
          </p:cNvGrpSpPr>
          <p:nvPr/>
        </p:nvGrpSpPr>
        <p:grpSpPr>
          <a:xfrm>
            <a:off x="4086724" y="4716850"/>
            <a:ext cx="182880" cy="42091"/>
            <a:chOff x="9779907" y="1771252"/>
            <a:chExt cx="595952" cy="137160"/>
          </a:xfrm>
          <a:solidFill>
            <a:srgbClr val="000000"/>
          </a:solidFill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52BFECEC-860F-2848-A0AC-3F43AF04A9E0}"/>
                </a:ext>
              </a:extLst>
            </p:cNvPr>
            <p:cNvSpPr/>
            <p:nvPr/>
          </p:nvSpPr>
          <p:spPr>
            <a:xfrm>
              <a:off x="9779907" y="1771252"/>
              <a:ext cx="137160" cy="13716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37D79DF5-DD16-A345-882F-499E498A083E}"/>
                </a:ext>
              </a:extLst>
            </p:cNvPr>
            <p:cNvSpPr/>
            <p:nvPr/>
          </p:nvSpPr>
          <p:spPr>
            <a:xfrm>
              <a:off x="10009303" y="1771252"/>
              <a:ext cx="137160" cy="13716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1882B5BD-2C4E-6646-ADA2-DD2D17CF8FA6}"/>
                </a:ext>
              </a:extLst>
            </p:cNvPr>
            <p:cNvSpPr/>
            <p:nvPr/>
          </p:nvSpPr>
          <p:spPr>
            <a:xfrm>
              <a:off x="10238699" y="1771252"/>
              <a:ext cx="137160" cy="13716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317C7934-ECA1-EC45-9922-688C28918F0B}"/>
              </a:ext>
            </a:extLst>
          </p:cNvPr>
          <p:cNvSpPr/>
          <p:nvPr/>
        </p:nvSpPr>
        <p:spPr>
          <a:xfrm>
            <a:off x="4381706" y="4039457"/>
            <a:ext cx="300121" cy="147312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EF41B95-5436-F24B-98E6-09FB75AACE10}"/>
              </a:ext>
            </a:extLst>
          </p:cNvPr>
          <p:cNvSpPr/>
          <p:nvPr/>
        </p:nvSpPr>
        <p:spPr>
          <a:xfrm>
            <a:off x="4454042" y="4915852"/>
            <a:ext cx="155448" cy="365760"/>
          </a:xfrm>
          <a:prstGeom prst="rect">
            <a:avLst/>
          </a:prstGeom>
          <a:solidFill>
            <a:srgbClr val="CD5360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8A9B3E1-17EC-C144-8E1B-B017FAD773DF}"/>
              </a:ext>
            </a:extLst>
          </p:cNvPr>
          <p:cNvSpPr/>
          <p:nvPr/>
        </p:nvSpPr>
        <p:spPr>
          <a:xfrm>
            <a:off x="4454042" y="4383461"/>
            <a:ext cx="155448" cy="365760"/>
          </a:xfrm>
          <a:prstGeom prst="rect">
            <a:avLst/>
          </a:prstGeom>
          <a:solidFill>
            <a:srgbClr val="328CC1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992F540-44C2-1A4F-9485-88C1377A72C8}"/>
              </a:ext>
            </a:extLst>
          </p:cNvPr>
          <p:cNvSpPr/>
          <p:nvPr/>
        </p:nvSpPr>
        <p:spPr>
          <a:xfrm>
            <a:off x="3670770" y="4039128"/>
            <a:ext cx="300121" cy="147312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D128794-1ACA-B74D-B58D-C474999AD5A3}"/>
              </a:ext>
            </a:extLst>
          </p:cNvPr>
          <p:cNvSpPr/>
          <p:nvPr/>
        </p:nvSpPr>
        <p:spPr>
          <a:xfrm>
            <a:off x="3743106" y="4915523"/>
            <a:ext cx="155448" cy="365760"/>
          </a:xfrm>
          <a:prstGeom prst="rect">
            <a:avLst/>
          </a:prstGeom>
          <a:solidFill>
            <a:srgbClr val="CD5360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C4D5084-A164-5444-B3D1-3AD88E9B105A}"/>
              </a:ext>
            </a:extLst>
          </p:cNvPr>
          <p:cNvSpPr/>
          <p:nvPr/>
        </p:nvSpPr>
        <p:spPr>
          <a:xfrm>
            <a:off x="3743106" y="4383132"/>
            <a:ext cx="155448" cy="365760"/>
          </a:xfrm>
          <a:prstGeom prst="rect">
            <a:avLst/>
          </a:prstGeom>
          <a:solidFill>
            <a:srgbClr val="328CC1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201A6F4-2F26-5C4D-ADAC-DD5441070A66}"/>
              </a:ext>
            </a:extLst>
          </p:cNvPr>
          <p:cNvSpPr/>
          <p:nvPr/>
        </p:nvSpPr>
        <p:spPr>
          <a:xfrm>
            <a:off x="3189552" y="4039128"/>
            <a:ext cx="300121" cy="147312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08D10B5-2E54-0640-899F-1722082BE5C1}"/>
              </a:ext>
            </a:extLst>
          </p:cNvPr>
          <p:cNvSpPr/>
          <p:nvPr/>
        </p:nvSpPr>
        <p:spPr>
          <a:xfrm>
            <a:off x="3261888" y="4915523"/>
            <a:ext cx="155448" cy="365760"/>
          </a:xfrm>
          <a:prstGeom prst="rect">
            <a:avLst/>
          </a:prstGeom>
          <a:solidFill>
            <a:srgbClr val="CD5360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2B0FD4B-6570-DB42-B483-82AE8A12C5E7}"/>
              </a:ext>
            </a:extLst>
          </p:cNvPr>
          <p:cNvSpPr/>
          <p:nvPr/>
        </p:nvSpPr>
        <p:spPr>
          <a:xfrm>
            <a:off x="3261888" y="4383132"/>
            <a:ext cx="155448" cy="365760"/>
          </a:xfrm>
          <a:prstGeom prst="rect">
            <a:avLst/>
          </a:prstGeom>
          <a:solidFill>
            <a:srgbClr val="328CC1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5EC7E48-5008-C345-85E1-E0B893FEE809}"/>
              </a:ext>
            </a:extLst>
          </p:cNvPr>
          <p:cNvSpPr/>
          <p:nvPr/>
        </p:nvSpPr>
        <p:spPr>
          <a:xfrm>
            <a:off x="6210549" y="4040204"/>
            <a:ext cx="914400" cy="274320"/>
          </a:xfrm>
          <a:prstGeom prst="rect">
            <a:avLst/>
          </a:prstGeom>
          <a:solidFill>
            <a:srgbClr val="CD5360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rand1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40A6AA0-60B3-B349-9F48-B4024765275A}"/>
              </a:ext>
            </a:extLst>
          </p:cNvPr>
          <p:cNvSpPr/>
          <p:nvPr/>
        </p:nvSpPr>
        <p:spPr>
          <a:xfrm>
            <a:off x="6210549" y="4438528"/>
            <a:ext cx="914400" cy="274320"/>
          </a:xfrm>
          <a:prstGeom prst="rect">
            <a:avLst/>
          </a:prstGeom>
          <a:solidFill>
            <a:srgbClr val="CD5360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rand2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F36AB56-AEA5-4C4E-84B8-C88129D0D5EE}"/>
              </a:ext>
            </a:extLst>
          </p:cNvPr>
          <p:cNvSpPr/>
          <p:nvPr/>
        </p:nvSpPr>
        <p:spPr>
          <a:xfrm>
            <a:off x="6210549" y="4836852"/>
            <a:ext cx="914400" cy="274320"/>
          </a:xfrm>
          <a:prstGeom prst="rect">
            <a:avLst/>
          </a:prstGeom>
          <a:solidFill>
            <a:srgbClr val="CD5360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rand3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DF92B1B-0D1E-D742-A2F8-DD8BC3C930FC}"/>
              </a:ext>
            </a:extLst>
          </p:cNvPr>
          <p:cNvSpPr/>
          <p:nvPr/>
        </p:nvSpPr>
        <p:spPr>
          <a:xfrm>
            <a:off x="6210549" y="5235176"/>
            <a:ext cx="914400" cy="274320"/>
          </a:xfrm>
          <a:prstGeom prst="rect">
            <a:avLst/>
          </a:prstGeom>
          <a:solidFill>
            <a:srgbClr val="CD5360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rand4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3B1C69B2-C355-4A45-BAB4-E42033574338}"/>
              </a:ext>
            </a:extLst>
          </p:cNvPr>
          <p:cNvSpPr/>
          <p:nvPr/>
        </p:nvSpPr>
        <p:spPr>
          <a:xfrm>
            <a:off x="7366646" y="4209928"/>
            <a:ext cx="628139" cy="365760"/>
          </a:xfrm>
          <a:prstGeom prst="ellipse">
            <a:avLst/>
          </a:prstGeom>
          <a:solidFill>
            <a:srgbClr val="328CC1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BC10880-1463-F34D-ACD6-5BC4EEFB44CB}"/>
              </a:ext>
            </a:extLst>
          </p:cNvPr>
          <p:cNvSpPr txBox="1"/>
          <p:nvPr/>
        </p:nvSpPr>
        <p:spPr>
          <a:xfrm>
            <a:off x="7367443" y="4209928"/>
            <a:ext cx="6527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min()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999FD834-49C2-9B46-B0EB-E108DF61BD21}"/>
              </a:ext>
            </a:extLst>
          </p:cNvPr>
          <p:cNvSpPr/>
          <p:nvPr/>
        </p:nvSpPr>
        <p:spPr>
          <a:xfrm>
            <a:off x="7366646" y="4969091"/>
            <a:ext cx="628139" cy="365760"/>
          </a:xfrm>
          <a:prstGeom prst="ellipse">
            <a:avLst/>
          </a:prstGeom>
          <a:solidFill>
            <a:srgbClr val="328CC1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7560BE4-09EE-FD45-AED2-D25DBD1CDE2E}"/>
              </a:ext>
            </a:extLst>
          </p:cNvPr>
          <p:cNvSpPr txBox="1"/>
          <p:nvPr/>
        </p:nvSpPr>
        <p:spPr>
          <a:xfrm>
            <a:off x="7367443" y="4969091"/>
            <a:ext cx="6527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min()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8178EF8-4BF8-5A47-90F6-106F0859A0DC}"/>
              </a:ext>
            </a:extLst>
          </p:cNvPr>
          <p:cNvSpPr/>
          <p:nvPr/>
        </p:nvSpPr>
        <p:spPr>
          <a:xfrm>
            <a:off x="8206295" y="4568792"/>
            <a:ext cx="628139" cy="365760"/>
          </a:xfrm>
          <a:prstGeom prst="ellipse">
            <a:avLst/>
          </a:prstGeom>
          <a:solidFill>
            <a:srgbClr val="328CC1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517E019-EFD8-0C49-AB6F-614DC0067523}"/>
              </a:ext>
            </a:extLst>
          </p:cNvPr>
          <p:cNvSpPr txBox="1"/>
          <p:nvPr/>
        </p:nvSpPr>
        <p:spPr>
          <a:xfrm>
            <a:off x="8207092" y="4568792"/>
            <a:ext cx="652743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600" dirty="0"/>
              <a:t>min()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341FE413-7400-4D4E-A4D6-D9DC7975904A}"/>
              </a:ext>
            </a:extLst>
          </p:cNvPr>
          <p:cNvCxnSpPr/>
          <p:nvPr/>
        </p:nvCxnSpPr>
        <p:spPr>
          <a:xfrm flipH="1" flipV="1">
            <a:off x="7124949" y="4177364"/>
            <a:ext cx="242494" cy="201841"/>
          </a:xfrm>
          <a:prstGeom prst="straightConnector1">
            <a:avLst/>
          </a:prstGeom>
          <a:ln w="19050">
            <a:solidFill>
              <a:schemeClr val="tx1"/>
            </a:solidFill>
            <a:headEnd type="none" w="lg" len="lg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B8782881-45CC-594D-8013-021BBE44183E}"/>
              </a:ext>
            </a:extLst>
          </p:cNvPr>
          <p:cNvCxnSpPr/>
          <p:nvPr/>
        </p:nvCxnSpPr>
        <p:spPr>
          <a:xfrm flipV="1">
            <a:off x="7124949" y="4392808"/>
            <a:ext cx="241697" cy="182880"/>
          </a:xfrm>
          <a:prstGeom prst="straightConnector1">
            <a:avLst/>
          </a:prstGeom>
          <a:ln w="19050">
            <a:solidFill>
              <a:schemeClr val="tx1"/>
            </a:solidFill>
            <a:headEnd type="none" w="lg" len="lg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CED8562B-E7BA-C24C-B8BF-3066F94943D9}"/>
              </a:ext>
            </a:extLst>
          </p:cNvPr>
          <p:cNvCxnSpPr/>
          <p:nvPr/>
        </p:nvCxnSpPr>
        <p:spPr>
          <a:xfrm>
            <a:off x="7124949" y="4974012"/>
            <a:ext cx="242494" cy="164356"/>
          </a:xfrm>
          <a:prstGeom prst="straightConnector1">
            <a:avLst/>
          </a:prstGeom>
          <a:ln w="19050">
            <a:solidFill>
              <a:schemeClr val="tx1"/>
            </a:solidFill>
            <a:headEnd type="none" w="lg" len="lg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8DCF688F-F23E-AD4F-B9F0-28870B33C8C1}"/>
              </a:ext>
            </a:extLst>
          </p:cNvPr>
          <p:cNvCxnSpPr/>
          <p:nvPr/>
        </p:nvCxnSpPr>
        <p:spPr>
          <a:xfrm flipV="1">
            <a:off x="7124949" y="5138368"/>
            <a:ext cx="242494" cy="233968"/>
          </a:xfrm>
          <a:prstGeom prst="straightConnector1">
            <a:avLst/>
          </a:prstGeom>
          <a:ln w="19050">
            <a:solidFill>
              <a:schemeClr val="tx1"/>
            </a:solidFill>
            <a:headEnd type="none" w="lg" len="lg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DB8FCFCB-F1FF-014A-B230-2339B3B3CA50}"/>
              </a:ext>
            </a:extLst>
          </p:cNvPr>
          <p:cNvCxnSpPr/>
          <p:nvPr/>
        </p:nvCxnSpPr>
        <p:spPr>
          <a:xfrm>
            <a:off x="7994785" y="4392808"/>
            <a:ext cx="211510" cy="358864"/>
          </a:xfrm>
          <a:prstGeom prst="straightConnector1">
            <a:avLst/>
          </a:prstGeom>
          <a:ln w="19050">
            <a:solidFill>
              <a:schemeClr val="tx1"/>
            </a:solidFill>
            <a:headEnd type="none" w="lg" len="lg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C043E425-586E-B44F-83B7-46B31BD99E09}"/>
              </a:ext>
            </a:extLst>
          </p:cNvPr>
          <p:cNvCxnSpPr/>
          <p:nvPr/>
        </p:nvCxnSpPr>
        <p:spPr>
          <a:xfrm flipH="1">
            <a:off x="7994785" y="4751672"/>
            <a:ext cx="211510" cy="400299"/>
          </a:xfrm>
          <a:prstGeom prst="straightConnector1">
            <a:avLst/>
          </a:prstGeom>
          <a:ln w="19050">
            <a:solidFill>
              <a:schemeClr val="tx1"/>
            </a:solidFill>
            <a:headEnd type="none" w="lg" len="lg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CE66898-A82B-3E45-9BDF-A5CEDD8F6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9DF74E4-2C59-5848-A8B8-DF6A3188A57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003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  <p:bldP spid="11" grpId="0"/>
      <p:bldP spid="13" grpId="0" animBg="1"/>
      <p:bldP spid="14" grpId="0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/>
      <p:bldP spid="34" grpId="0" animBg="1"/>
      <p:bldP spid="35" grpId="0"/>
      <p:bldP spid="36" grpId="0" animBg="1"/>
      <p:bldP spid="3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079B28-036A-2C44-9F77-DB0EE80338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the system architecture</a:t>
            </a:r>
            <a:r>
              <a:rPr lang="en-US" altLang="zh-CN" dirty="0"/>
              <a:t>?</a:t>
            </a:r>
          </a:p>
          <a:p>
            <a:endParaRPr lang="en-US" altLang="zh-CN" dirty="0"/>
          </a:p>
          <a:p>
            <a:r>
              <a:rPr lang="en-US" dirty="0"/>
              <a:t>How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process/</a:t>
            </a:r>
            <a:r>
              <a:rPr lang="en-US" dirty="0"/>
              <a:t>schedule requests based on the server</a:t>
            </a:r>
            <a:r>
              <a:rPr lang="zh-CN" altLang="en-US" dirty="0"/>
              <a:t> </a:t>
            </a:r>
            <a:r>
              <a:rPr lang="en-US" dirty="0"/>
              <a:t>loads</a:t>
            </a:r>
            <a:r>
              <a:rPr lang="en-US" altLang="zh-CN" dirty="0"/>
              <a:t>?</a:t>
            </a:r>
          </a:p>
          <a:p>
            <a:endParaRPr lang="en-US" altLang="zh-CN" dirty="0"/>
          </a:p>
          <a:p>
            <a:r>
              <a:rPr lang="en-US" dirty="0">
                <a:solidFill>
                  <a:srgbClr val="D45655"/>
                </a:solidFill>
              </a:rPr>
              <a:t>How </a:t>
            </a:r>
            <a:r>
              <a:rPr lang="en-US" altLang="zh-CN" dirty="0">
                <a:solidFill>
                  <a:srgbClr val="D45655"/>
                </a:solidFill>
              </a:rPr>
              <a:t>to</a:t>
            </a:r>
            <a:r>
              <a:rPr lang="zh-CN" altLang="en-US" dirty="0">
                <a:solidFill>
                  <a:srgbClr val="D45655"/>
                </a:solidFill>
              </a:rPr>
              <a:t> </a:t>
            </a:r>
            <a:r>
              <a:rPr lang="en-US" dirty="0">
                <a:solidFill>
                  <a:srgbClr val="D45655"/>
                </a:solidFill>
              </a:rPr>
              <a:t>ensure request affinity</a:t>
            </a:r>
            <a:r>
              <a:rPr lang="en-US" altLang="zh-CN" dirty="0">
                <a:solidFill>
                  <a:srgbClr val="D45655"/>
                </a:solidFill>
              </a:rPr>
              <a:t>?</a:t>
            </a:r>
          </a:p>
          <a:p>
            <a:endParaRPr lang="en-US" altLang="zh-CN" dirty="0"/>
          </a:p>
          <a:p>
            <a:r>
              <a:rPr lang="en-US" altLang="zh-CN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en-US" dirty="0"/>
              <a:t> handle practical scheduling</a:t>
            </a:r>
            <a:r>
              <a:rPr lang="zh-CN" altLang="en-US" dirty="0"/>
              <a:t> </a:t>
            </a:r>
            <a:r>
              <a:rPr lang="en-US" dirty="0"/>
              <a:t>requirements</a:t>
            </a:r>
            <a:r>
              <a:rPr lang="en-US" altLang="zh-CN" dirty="0"/>
              <a:t>?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54F4F6-6EDF-9644-84D0-535ED6050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F74E4-2C59-5848-A8B8-DF6A3188A570}" type="slidenum">
              <a:rPr lang="en-US" smtClean="0"/>
              <a:t>17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104E392-E95C-C548-B892-B9726FD040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0062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How to realize the two-layer scheduling framework?</a:t>
            </a:r>
            <a:br>
              <a:rPr lang="en-US" altLang="zh-CN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53873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FD4B64-6A82-C64B-8EA6-B65BD94024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CN" dirty="0"/>
              <a:t>Request</a:t>
            </a:r>
            <a:r>
              <a:rPr lang="zh-CN" altLang="en-US" dirty="0"/>
              <a:t> </a:t>
            </a:r>
            <a:r>
              <a:rPr lang="en-US" altLang="zh-CN" dirty="0"/>
              <a:t>affinity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D9042FA-7D61-CC46-810F-8336E6E4F5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0273881"/>
              </p:ext>
            </p:extLst>
          </p:nvPr>
        </p:nvGraphicFramePr>
        <p:xfrm>
          <a:off x="2193109" y="1919487"/>
          <a:ext cx="1600200" cy="2103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Req.</a:t>
                      </a:r>
                    </a:p>
                    <a:p>
                      <a:pPr algn="ctr"/>
                      <a:r>
                        <a:rPr lang="en-US" b="0" dirty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ID</a:t>
                      </a:r>
                    </a:p>
                  </a:txBody>
                  <a:tcPr>
                    <a:solidFill>
                      <a:srgbClr val="328CC1">
                        <a:alpha val="7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Server</a:t>
                      </a:r>
                    </a:p>
                    <a:p>
                      <a:pPr algn="ctr"/>
                      <a:r>
                        <a:rPr lang="en-US" b="0" dirty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IP</a:t>
                      </a:r>
                    </a:p>
                  </a:txBody>
                  <a:tcPr>
                    <a:solidFill>
                      <a:srgbClr val="328CC1">
                        <a:alpha val="7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1</a:t>
                      </a:r>
                    </a:p>
                  </a:txBody>
                  <a:tcPr>
                    <a:solidFill>
                      <a:srgbClr val="CD5360">
                        <a:alpha val="7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1.0.0.1</a:t>
                      </a:r>
                    </a:p>
                  </a:txBody>
                  <a:tcPr>
                    <a:solidFill>
                      <a:srgbClr val="CD5360">
                        <a:alpha val="7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3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1.0.0.2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30AE2F02-BC3C-F343-A7A8-9CECCC55B942}"/>
              </a:ext>
            </a:extLst>
          </p:cNvPr>
          <p:cNvSpPr txBox="1"/>
          <p:nvPr/>
        </p:nvSpPr>
        <p:spPr>
          <a:xfrm>
            <a:off x="1936204" y="4067417"/>
            <a:ext cx="1544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h</a:t>
            </a:r>
            <a:r>
              <a:rPr lang="en-US" baseline="-25000" dirty="0">
                <a:latin typeface="Helvetica Neue" charset="0"/>
                <a:ea typeface="Helvetica Neue" charset="0"/>
                <a:cs typeface="Helvetica Neue" charset="0"/>
              </a:rPr>
              <a:t>1</a:t>
            </a:r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(</a:t>
            </a:r>
            <a:r>
              <a:rPr lang="en-US" dirty="0" err="1">
                <a:latin typeface="Helvetica Neue" charset="0"/>
                <a:ea typeface="Helvetica Neue" charset="0"/>
                <a:cs typeface="Helvetica Neue" charset="0"/>
              </a:rPr>
              <a:t>pkt.req_id</a:t>
            </a:r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)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D43F96C-F31A-C546-8523-F930FE1D189F}"/>
              </a:ext>
            </a:extLst>
          </p:cNvPr>
          <p:cNvCxnSpPr/>
          <p:nvPr/>
        </p:nvCxnSpPr>
        <p:spPr>
          <a:xfrm flipV="1">
            <a:off x="1918789" y="2748860"/>
            <a:ext cx="0" cy="17647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D58A19E-F3F9-9849-B07D-BA448CCB544F}"/>
              </a:ext>
            </a:extLst>
          </p:cNvPr>
          <p:cNvCxnSpPr/>
          <p:nvPr/>
        </p:nvCxnSpPr>
        <p:spPr>
          <a:xfrm flipV="1">
            <a:off x="1918789" y="2755965"/>
            <a:ext cx="274320" cy="2912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arrow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EDB9CF2A-D116-134A-AABD-DDE16E9B321E}"/>
              </a:ext>
            </a:extLst>
          </p:cNvPr>
          <p:cNvGrpSpPr/>
          <p:nvPr/>
        </p:nvGrpSpPr>
        <p:grpSpPr>
          <a:xfrm>
            <a:off x="2497711" y="1458369"/>
            <a:ext cx="5806638" cy="369332"/>
            <a:chOff x="-239508" y="2328909"/>
            <a:chExt cx="4162677" cy="36933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0370AAA-1FBC-2249-8D7F-0CE91D473A32}"/>
                </a:ext>
              </a:extLst>
            </p:cNvPr>
            <p:cNvSpPr txBox="1"/>
            <p:nvPr/>
          </p:nvSpPr>
          <p:spPr>
            <a:xfrm>
              <a:off x="-239508" y="2328909"/>
              <a:ext cx="9781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Helvetica Neue" charset="0"/>
                  <a:ea typeface="Helvetica Neue" charset="0"/>
                  <a:cs typeface="Helvetica Neue" charset="0"/>
                </a:rPr>
                <a:t>Stage 1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FE7A58E-5CB2-994A-9601-54E71C3CE508}"/>
                </a:ext>
              </a:extLst>
            </p:cNvPr>
            <p:cNvSpPr txBox="1"/>
            <p:nvPr/>
          </p:nvSpPr>
          <p:spPr>
            <a:xfrm>
              <a:off x="1352754" y="2328909"/>
              <a:ext cx="9781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Helvetica Neue" charset="0"/>
                  <a:ea typeface="Helvetica Neue" charset="0"/>
                  <a:cs typeface="Helvetica Neue" charset="0"/>
                </a:rPr>
                <a:t>Stage 2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BAFAC07-7398-3D49-B5AD-F643A78645FB}"/>
                </a:ext>
              </a:extLst>
            </p:cNvPr>
            <p:cNvSpPr txBox="1"/>
            <p:nvPr/>
          </p:nvSpPr>
          <p:spPr>
            <a:xfrm>
              <a:off x="2945016" y="2328909"/>
              <a:ext cx="9781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Helvetica Neue" charset="0"/>
                  <a:ea typeface="Helvetica Neue" charset="0"/>
                  <a:cs typeface="Helvetica Neue" charset="0"/>
                </a:rPr>
                <a:t>Stage 3</a:t>
              </a:r>
            </a:p>
          </p:txBody>
        </p:sp>
      </p:grp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B7CCBF92-E6B7-EB43-A4B9-AADF09B299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2743992"/>
              </p:ext>
            </p:extLst>
          </p:nvPr>
        </p:nvGraphicFramePr>
        <p:xfrm>
          <a:off x="4448629" y="1919487"/>
          <a:ext cx="1600200" cy="2103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Req.</a:t>
                      </a:r>
                    </a:p>
                    <a:p>
                      <a:pPr algn="ctr"/>
                      <a:r>
                        <a:rPr lang="en-US" b="0" dirty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ID</a:t>
                      </a:r>
                    </a:p>
                  </a:txBody>
                  <a:tcPr>
                    <a:solidFill>
                      <a:srgbClr val="328CC1">
                        <a:alpha val="7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Server</a:t>
                      </a:r>
                    </a:p>
                    <a:p>
                      <a:pPr algn="ctr"/>
                      <a:r>
                        <a:rPr lang="en-US" b="0" dirty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IP</a:t>
                      </a:r>
                    </a:p>
                  </a:txBody>
                  <a:tcPr>
                    <a:solidFill>
                      <a:srgbClr val="328CC1">
                        <a:alpha val="7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1.0.0.4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5</a:t>
                      </a:r>
                    </a:p>
                  </a:txBody>
                  <a:tcPr>
                    <a:solidFill>
                      <a:srgbClr val="CD5360">
                        <a:alpha val="7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1.0.0.3</a:t>
                      </a:r>
                    </a:p>
                  </a:txBody>
                  <a:tcPr>
                    <a:solidFill>
                      <a:srgbClr val="CD5360">
                        <a:alpha val="7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6C5B6B8C-6175-D149-95E1-7D19C504E9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6039733"/>
              </p:ext>
            </p:extLst>
          </p:nvPr>
        </p:nvGraphicFramePr>
        <p:xfrm>
          <a:off x="6704149" y="1919487"/>
          <a:ext cx="1600200" cy="2103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Req.</a:t>
                      </a:r>
                    </a:p>
                    <a:p>
                      <a:pPr algn="ctr"/>
                      <a:r>
                        <a:rPr lang="en-US" b="0" dirty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ID</a:t>
                      </a:r>
                    </a:p>
                  </a:txBody>
                  <a:tcPr>
                    <a:solidFill>
                      <a:srgbClr val="328CC1">
                        <a:alpha val="7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Server</a:t>
                      </a:r>
                    </a:p>
                    <a:p>
                      <a:pPr algn="ctr"/>
                      <a:r>
                        <a:rPr lang="en-US" b="0" dirty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IP</a:t>
                      </a:r>
                    </a:p>
                  </a:txBody>
                  <a:tcPr>
                    <a:solidFill>
                      <a:srgbClr val="328CC1">
                        <a:alpha val="7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4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1.0.0.4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 </a:t>
                      </a:r>
                    </a:p>
                  </a:txBody>
                  <a:tcPr>
                    <a:solidFill>
                      <a:srgbClr val="CD5360">
                        <a:alpha val="7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>
                    <a:solidFill>
                      <a:srgbClr val="CD5360">
                        <a:alpha val="7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7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1.0.0.3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6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1.0.0.2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BD4C4FE-6D22-834A-A917-4BC046386869}"/>
              </a:ext>
            </a:extLst>
          </p:cNvPr>
          <p:cNvCxnSpPr/>
          <p:nvPr/>
        </p:nvCxnSpPr>
        <p:spPr>
          <a:xfrm flipV="1">
            <a:off x="1726778" y="4513738"/>
            <a:ext cx="6858000" cy="199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arrow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C8B8661-B826-6643-83EB-1CA1D76DCBF1}"/>
              </a:ext>
            </a:extLst>
          </p:cNvPr>
          <p:cNvCxnSpPr/>
          <p:nvPr/>
        </p:nvCxnSpPr>
        <p:spPr>
          <a:xfrm flipV="1">
            <a:off x="4174309" y="3490318"/>
            <a:ext cx="274320" cy="2912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arrow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E4BC9F7-BCF5-4B4C-A1BF-5D1FE3520349}"/>
              </a:ext>
            </a:extLst>
          </p:cNvPr>
          <p:cNvCxnSpPr/>
          <p:nvPr/>
        </p:nvCxnSpPr>
        <p:spPr>
          <a:xfrm flipV="1">
            <a:off x="6429829" y="3105459"/>
            <a:ext cx="274320" cy="2912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arrow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9893888-647C-094E-9436-7C904DEB09CE}"/>
              </a:ext>
            </a:extLst>
          </p:cNvPr>
          <p:cNvCxnSpPr/>
          <p:nvPr/>
        </p:nvCxnSpPr>
        <p:spPr>
          <a:xfrm flipV="1">
            <a:off x="4187009" y="3483741"/>
            <a:ext cx="0" cy="102412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F8B3931-F83F-D94B-9B82-9AC8F9894540}"/>
              </a:ext>
            </a:extLst>
          </p:cNvPr>
          <p:cNvCxnSpPr/>
          <p:nvPr/>
        </p:nvCxnSpPr>
        <p:spPr>
          <a:xfrm flipV="1">
            <a:off x="6432369" y="3089009"/>
            <a:ext cx="0" cy="141732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B2D5EDB2-E054-DC4A-9F29-C2488C7A1FAF}"/>
              </a:ext>
            </a:extLst>
          </p:cNvPr>
          <p:cNvSpPr txBox="1"/>
          <p:nvPr/>
        </p:nvSpPr>
        <p:spPr>
          <a:xfrm>
            <a:off x="4213513" y="4067417"/>
            <a:ext cx="1544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h</a:t>
            </a:r>
            <a:r>
              <a:rPr lang="en-US" baseline="-25000" dirty="0">
                <a:latin typeface="Helvetica Neue" charset="0"/>
                <a:ea typeface="Helvetica Neue" charset="0"/>
                <a:cs typeface="Helvetica Neue" charset="0"/>
              </a:rPr>
              <a:t>2</a:t>
            </a:r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(</a:t>
            </a:r>
            <a:r>
              <a:rPr lang="en-US" dirty="0" err="1">
                <a:latin typeface="Helvetica Neue" charset="0"/>
                <a:ea typeface="Helvetica Neue" charset="0"/>
                <a:cs typeface="Helvetica Neue" charset="0"/>
              </a:rPr>
              <a:t>pkt.req_id</a:t>
            </a:r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99312C1-F2E2-B441-A93F-9A27F58A30B9}"/>
              </a:ext>
            </a:extLst>
          </p:cNvPr>
          <p:cNvSpPr txBox="1"/>
          <p:nvPr/>
        </p:nvSpPr>
        <p:spPr>
          <a:xfrm>
            <a:off x="6420772" y="4067417"/>
            <a:ext cx="1544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h</a:t>
            </a:r>
            <a:r>
              <a:rPr lang="en-US" baseline="-25000" dirty="0">
                <a:latin typeface="Helvetica Neue" charset="0"/>
                <a:ea typeface="Helvetica Neue" charset="0"/>
                <a:cs typeface="Helvetica Neue" charset="0"/>
              </a:rPr>
              <a:t>3</a:t>
            </a:r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(</a:t>
            </a:r>
            <a:r>
              <a:rPr lang="en-US" dirty="0" err="1">
                <a:latin typeface="Helvetica Neue" charset="0"/>
                <a:ea typeface="Helvetica Neue" charset="0"/>
                <a:cs typeface="Helvetica Neue" charset="0"/>
              </a:rPr>
              <a:t>pkt.req_id</a:t>
            </a:r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E83675B-4776-EE4F-80F7-305E5A7AA27C}"/>
              </a:ext>
            </a:extLst>
          </p:cNvPr>
          <p:cNvSpPr txBox="1"/>
          <p:nvPr/>
        </p:nvSpPr>
        <p:spPr>
          <a:xfrm>
            <a:off x="1918789" y="4751406"/>
            <a:ext cx="81777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altLang="zh-CN" sz="2400" b="1" dirty="0">
                <a:solidFill>
                  <a:srgbClr val="D45655"/>
                </a:solidFill>
                <a:latin typeface="Arial" panose="020B0604020202020204"/>
              </a:rPr>
              <a:t>Insert:</a:t>
            </a:r>
            <a:r>
              <a:rPr lang="zh-CN" altLang="en-US" sz="2400" b="1" dirty="0">
                <a:solidFill>
                  <a:srgbClr val="D45655"/>
                </a:solidFill>
                <a:latin typeface="Arial" panose="020B0604020202020204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Arial" panose="020B0604020202020204"/>
              </a:rPr>
              <a:t>iterate</a:t>
            </a:r>
            <a:r>
              <a:rPr lang="zh-CN" altLang="en-US" sz="2400" b="1" dirty="0">
                <a:solidFill>
                  <a:srgbClr val="000000"/>
                </a:solidFill>
                <a:latin typeface="Arial" panose="020B0604020202020204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Arial" panose="020B0604020202020204"/>
              </a:rPr>
              <a:t>over</a:t>
            </a:r>
            <a:r>
              <a:rPr lang="zh-CN" altLang="en-US" sz="2400" b="1" dirty="0">
                <a:solidFill>
                  <a:srgbClr val="000000"/>
                </a:solidFill>
                <a:latin typeface="Arial" panose="020B0604020202020204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Arial" panose="020B0604020202020204"/>
              </a:rPr>
              <a:t>stages</a:t>
            </a:r>
            <a:r>
              <a:rPr lang="zh-CN" altLang="en-US" sz="2400" b="1" dirty="0">
                <a:solidFill>
                  <a:srgbClr val="000000"/>
                </a:solidFill>
                <a:latin typeface="Arial" panose="020B0604020202020204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Arial" panose="020B0604020202020204"/>
              </a:rPr>
              <a:t>to find an empty slot 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US" altLang="zh-CN" sz="2400" b="1" dirty="0">
                <a:solidFill>
                  <a:srgbClr val="D45655"/>
                </a:solidFill>
                <a:latin typeface="Arial" panose="020B0604020202020204"/>
              </a:rPr>
              <a:t>Read:</a:t>
            </a:r>
            <a:r>
              <a:rPr lang="zh-CN" altLang="en-US" sz="2400" b="1" dirty="0">
                <a:solidFill>
                  <a:srgbClr val="D45655"/>
                </a:solidFill>
                <a:latin typeface="Arial" panose="020B0604020202020204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Arial" panose="020B0604020202020204"/>
              </a:rPr>
              <a:t>find</a:t>
            </a:r>
            <a:r>
              <a:rPr lang="zh-CN" altLang="en-US" sz="2400" b="1" dirty="0">
                <a:solidFill>
                  <a:srgbClr val="000000"/>
                </a:solidFill>
                <a:latin typeface="Arial" panose="020B0604020202020204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Arial" panose="020B0604020202020204"/>
              </a:rPr>
              <a:t>a</a:t>
            </a:r>
            <a:r>
              <a:rPr lang="zh-CN" altLang="en-US" sz="2400" b="1" dirty="0">
                <a:solidFill>
                  <a:srgbClr val="000000"/>
                </a:solidFill>
                <a:latin typeface="Arial" panose="020B0604020202020204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Arial" panose="020B0604020202020204"/>
              </a:rPr>
              <a:t>matched</a:t>
            </a:r>
            <a:r>
              <a:rPr lang="zh-CN" altLang="en-US" sz="2400" b="1" dirty="0">
                <a:solidFill>
                  <a:srgbClr val="000000"/>
                </a:solidFill>
                <a:latin typeface="Arial" panose="020B0604020202020204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Arial" panose="020B0604020202020204"/>
              </a:rPr>
              <a:t>slot</a:t>
            </a:r>
            <a:r>
              <a:rPr lang="zh-CN" altLang="en-US" sz="2400" b="1" dirty="0">
                <a:solidFill>
                  <a:srgbClr val="000000"/>
                </a:solidFill>
                <a:latin typeface="Arial" panose="020B0604020202020204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Arial" panose="020B0604020202020204"/>
              </a:rPr>
              <a:t>to</a:t>
            </a:r>
            <a:r>
              <a:rPr lang="zh-CN" altLang="en-US" sz="2400" b="1" dirty="0">
                <a:solidFill>
                  <a:srgbClr val="000000"/>
                </a:solidFill>
                <a:latin typeface="Arial" panose="020B0604020202020204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Arial" panose="020B0604020202020204"/>
              </a:rPr>
              <a:t>read</a:t>
            </a:r>
            <a:r>
              <a:rPr lang="zh-CN" altLang="en-US" sz="2400" b="1" dirty="0">
                <a:solidFill>
                  <a:srgbClr val="000000"/>
                </a:solidFill>
                <a:latin typeface="Arial" panose="020B0604020202020204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Arial" panose="020B0604020202020204"/>
              </a:rPr>
              <a:t>the</a:t>
            </a:r>
            <a:r>
              <a:rPr lang="zh-CN" altLang="en-US" sz="2400" b="1" dirty="0">
                <a:solidFill>
                  <a:srgbClr val="000000"/>
                </a:solidFill>
                <a:latin typeface="Arial" panose="020B0604020202020204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Arial" panose="020B0604020202020204"/>
              </a:rPr>
              <a:t>server</a:t>
            </a:r>
            <a:r>
              <a:rPr lang="zh-CN" altLang="en-US" sz="2400" b="1" dirty="0">
                <a:solidFill>
                  <a:srgbClr val="000000"/>
                </a:solidFill>
                <a:latin typeface="Arial" panose="020B0604020202020204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Arial" panose="020B0604020202020204"/>
              </a:rPr>
              <a:t>IP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US" altLang="zh-CN" sz="2400" b="1" dirty="0">
                <a:solidFill>
                  <a:srgbClr val="D45655"/>
                </a:solidFill>
                <a:latin typeface="Arial" panose="020B0604020202020204"/>
              </a:rPr>
              <a:t>Remove:</a:t>
            </a:r>
            <a:r>
              <a:rPr lang="zh-CN" altLang="en-US" sz="2400" b="1" dirty="0">
                <a:solidFill>
                  <a:srgbClr val="D45655"/>
                </a:solidFill>
                <a:latin typeface="Arial" panose="020B0604020202020204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Arial" panose="020B0604020202020204"/>
              </a:rPr>
              <a:t>remove</a:t>
            </a:r>
            <a:r>
              <a:rPr lang="zh-CN" altLang="en-US" sz="2400" b="1" dirty="0">
                <a:solidFill>
                  <a:srgbClr val="000000"/>
                </a:solidFill>
                <a:latin typeface="Arial" panose="020B0604020202020204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Arial" panose="020B0604020202020204"/>
              </a:rPr>
              <a:t>a</a:t>
            </a:r>
            <a:r>
              <a:rPr lang="zh-CN" altLang="en-US" sz="2400" b="1" dirty="0">
                <a:solidFill>
                  <a:srgbClr val="000000"/>
                </a:solidFill>
                <a:latin typeface="Arial" panose="020B0604020202020204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Arial" panose="020B0604020202020204"/>
              </a:rPr>
              <a:t>completed</a:t>
            </a:r>
            <a:r>
              <a:rPr lang="zh-CN" altLang="en-US" sz="2400" b="1" dirty="0">
                <a:solidFill>
                  <a:srgbClr val="000000"/>
                </a:solidFill>
                <a:latin typeface="Arial" panose="020B0604020202020204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Arial" panose="020B0604020202020204"/>
              </a:rPr>
              <a:t>request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A398B2F-F55B-1942-913B-6908A1483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F74E4-2C59-5848-A8B8-DF6A3188A57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66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079B28-036A-2C44-9F77-DB0EE80338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the system architecture</a:t>
            </a:r>
            <a:r>
              <a:rPr lang="en-US" altLang="zh-CN" dirty="0"/>
              <a:t>?</a:t>
            </a:r>
          </a:p>
          <a:p>
            <a:endParaRPr lang="en-US" altLang="zh-CN" dirty="0"/>
          </a:p>
          <a:p>
            <a:r>
              <a:rPr lang="en-US" dirty="0"/>
              <a:t>How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process/</a:t>
            </a:r>
            <a:r>
              <a:rPr lang="en-US" dirty="0"/>
              <a:t>schedule requests based on the server</a:t>
            </a:r>
            <a:r>
              <a:rPr lang="zh-CN" altLang="en-US" dirty="0"/>
              <a:t> </a:t>
            </a:r>
            <a:r>
              <a:rPr lang="en-US" dirty="0"/>
              <a:t>loads</a:t>
            </a:r>
            <a:r>
              <a:rPr lang="en-US" altLang="zh-CN" dirty="0"/>
              <a:t>?</a:t>
            </a:r>
          </a:p>
          <a:p>
            <a:endParaRPr lang="en-US" altLang="zh-CN" dirty="0"/>
          </a:p>
          <a:p>
            <a:r>
              <a:rPr lang="en-US" dirty="0"/>
              <a:t>How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dirty="0"/>
              <a:t>ensure request affinity</a:t>
            </a:r>
            <a:r>
              <a:rPr lang="en-US" altLang="zh-CN" dirty="0"/>
              <a:t>?</a:t>
            </a:r>
          </a:p>
          <a:p>
            <a:endParaRPr lang="en-US" altLang="zh-CN" dirty="0"/>
          </a:p>
          <a:p>
            <a:r>
              <a:rPr lang="en-US" altLang="zh-CN" dirty="0">
                <a:solidFill>
                  <a:srgbClr val="D45655"/>
                </a:solidFill>
              </a:rPr>
              <a:t>How</a:t>
            </a:r>
            <a:r>
              <a:rPr lang="zh-CN" altLang="en-US" dirty="0">
                <a:solidFill>
                  <a:srgbClr val="D45655"/>
                </a:solidFill>
              </a:rPr>
              <a:t> </a:t>
            </a:r>
            <a:r>
              <a:rPr lang="en-US" altLang="zh-CN" dirty="0">
                <a:solidFill>
                  <a:srgbClr val="D45655"/>
                </a:solidFill>
              </a:rPr>
              <a:t>to</a:t>
            </a:r>
            <a:r>
              <a:rPr lang="en-US" dirty="0">
                <a:solidFill>
                  <a:srgbClr val="D45655"/>
                </a:solidFill>
              </a:rPr>
              <a:t> handle practical scheduling</a:t>
            </a:r>
            <a:r>
              <a:rPr lang="zh-CN" altLang="en-US" dirty="0">
                <a:solidFill>
                  <a:srgbClr val="D45655"/>
                </a:solidFill>
              </a:rPr>
              <a:t> </a:t>
            </a:r>
            <a:r>
              <a:rPr lang="en-US" dirty="0">
                <a:solidFill>
                  <a:srgbClr val="D45655"/>
                </a:solidFill>
              </a:rPr>
              <a:t>requirements</a:t>
            </a:r>
            <a:r>
              <a:rPr lang="en-US" altLang="zh-CN" dirty="0">
                <a:solidFill>
                  <a:srgbClr val="D45655"/>
                </a:solidFill>
              </a:rPr>
              <a:t>?</a:t>
            </a:r>
            <a:endParaRPr lang="en-US" dirty="0">
              <a:solidFill>
                <a:srgbClr val="D45655"/>
              </a:solidFill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54F4F6-6EDF-9644-84D0-535ED6050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F74E4-2C59-5848-A8B8-DF6A3188A570}" type="slidenum">
              <a:rPr lang="en-US" smtClean="0"/>
              <a:t>19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8E1B41A-43C8-234C-B58F-55037A827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0062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How to realize the two-layer scheduling framework?</a:t>
            </a:r>
            <a:br>
              <a:rPr lang="en-US" altLang="zh-CN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9677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AEF67A-A892-D34B-8C7F-4B80E1DF6A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CN" dirty="0"/>
              <a:t>Online</a:t>
            </a:r>
            <a:r>
              <a:rPr lang="zh-CN" altLang="en-US" dirty="0"/>
              <a:t> </a:t>
            </a:r>
            <a:r>
              <a:rPr lang="en-US" altLang="zh-CN" dirty="0"/>
              <a:t>services</a:t>
            </a:r>
            <a:r>
              <a:rPr lang="zh-CN" altLang="en-US" dirty="0"/>
              <a:t> </a:t>
            </a:r>
            <a:r>
              <a:rPr lang="en-US" altLang="zh-CN" dirty="0"/>
              <a:t>require low</a:t>
            </a:r>
            <a:r>
              <a:rPr lang="zh-CN" altLang="en-US" dirty="0"/>
              <a:t> </a:t>
            </a:r>
            <a:r>
              <a:rPr lang="en-US" altLang="zh-CN" dirty="0"/>
              <a:t>tail</a:t>
            </a:r>
            <a:r>
              <a:rPr lang="zh-CN" altLang="en-US" dirty="0"/>
              <a:t> </a:t>
            </a:r>
            <a:r>
              <a:rPr lang="en-US" altLang="zh-CN" dirty="0"/>
              <a:t>latency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DB6E6CE-FDDD-DF44-97A0-B8097C588E54}"/>
              </a:ext>
            </a:extLst>
          </p:cNvPr>
          <p:cNvSpPr txBox="1"/>
          <p:nvPr/>
        </p:nvSpPr>
        <p:spPr>
          <a:xfrm>
            <a:off x="2455690" y="5239608"/>
            <a:ext cx="81696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CN" sz="2400" b="1" dirty="0">
                <a:solidFill>
                  <a:srgbClr val="000000"/>
                </a:solidFill>
                <a:latin typeface="Arial" panose="020B0604020202020204"/>
              </a:rPr>
              <a:t>Low</a:t>
            </a:r>
            <a:r>
              <a:rPr lang="zh-CN" altLang="en-US" sz="2400" b="1" dirty="0">
                <a:solidFill>
                  <a:srgbClr val="000000"/>
                </a:solidFill>
                <a:latin typeface="Arial" panose="020B0604020202020204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Arial" panose="020B0604020202020204"/>
              </a:rPr>
              <a:t>tail</a:t>
            </a:r>
            <a:r>
              <a:rPr lang="zh-CN" altLang="en-US" sz="2400" b="1" dirty="0">
                <a:solidFill>
                  <a:srgbClr val="000000"/>
                </a:solidFill>
                <a:latin typeface="Arial" panose="020B0604020202020204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Arial" panose="020B0604020202020204"/>
              </a:rPr>
              <a:t>latency:</a:t>
            </a:r>
            <a:r>
              <a:rPr lang="zh-CN" altLang="en-US" sz="2400" b="1" dirty="0">
                <a:solidFill>
                  <a:srgbClr val="000000"/>
                </a:solidFill>
                <a:latin typeface="Arial" panose="020B0604020202020204"/>
              </a:rPr>
              <a:t> </a:t>
            </a:r>
            <a:r>
              <a:rPr lang="en-US" altLang="zh-CN" sz="2400" b="1" dirty="0">
                <a:solidFill>
                  <a:srgbClr val="D45655"/>
                </a:solidFill>
                <a:latin typeface="Arial" panose="020B0604020202020204"/>
              </a:rPr>
              <a:t>10s~100s</a:t>
            </a:r>
            <a:r>
              <a:rPr lang="zh-CN" altLang="en-US" sz="2400" b="1" dirty="0">
                <a:solidFill>
                  <a:srgbClr val="D45655"/>
                </a:solidFill>
                <a:latin typeface="Arial" panose="020B0604020202020204"/>
              </a:rPr>
              <a:t> </a:t>
            </a:r>
            <a:r>
              <a:rPr lang="en-US" altLang="zh-CN" sz="2400" b="1" dirty="0">
                <a:solidFill>
                  <a:prstClr val="black"/>
                </a:solidFill>
                <a:latin typeface="Arial" panose="020B0604020202020204"/>
              </a:rPr>
              <a:t>of</a:t>
            </a:r>
            <a:r>
              <a:rPr lang="zh-CN" altLang="en-US" sz="2400" b="1" dirty="0">
                <a:solidFill>
                  <a:prstClr val="black"/>
                </a:solidFill>
                <a:latin typeface="Arial" panose="020B0604020202020204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Arial" panose="020B0604020202020204"/>
              </a:rPr>
              <a:t>microseconds</a:t>
            </a:r>
            <a:endParaRPr lang="en-US" sz="2400" b="1" dirty="0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8BB05A4-242A-CC40-A533-A0D25CA33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F74E4-2C59-5848-A8B8-DF6A3188A570}" type="slidenum">
              <a:rPr lang="en-US" smtClean="0"/>
              <a:t>2</a:t>
            </a:fld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3D38D61-3DA9-6344-A4B8-E2417A4A07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2143" y="3366898"/>
            <a:ext cx="1639576" cy="94214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A186400-9590-9941-86A1-876312DD81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5879" y="2192590"/>
            <a:ext cx="1978046" cy="70009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098F423-F729-0E4C-98B8-9D767EA271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93431" y="2156085"/>
            <a:ext cx="2006600" cy="7366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031815B-39ED-C34E-8FCE-AC6BF0576E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2143" y="1980193"/>
            <a:ext cx="1143000" cy="10668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910A650-B6E2-E449-8C54-6BB1C98C779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90369" y="2032329"/>
            <a:ext cx="1143001" cy="96252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347526F-AE4C-CF4D-8A7E-732BCACDC5D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06500" y="3366898"/>
            <a:ext cx="886314" cy="94214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7D53B1C3-29C9-CC40-AEE8-2C091FAC023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09070" y="3348656"/>
            <a:ext cx="1081299" cy="102897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4AF6288-3266-EC41-9AA2-C4146350B65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461869" y="3196828"/>
            <a:ext cx="1282284" cy="128228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B4BBA96F-7CB4-C240-8609-0F93B2B9762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52720" y="3389464"/>
            <a:ext cx="1026698" cy="94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456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F2EC1-28F9-FF46-9412-75B1E6D315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Handling</a:t>
            </a:r>
            <a:r>
              <a:rPr lang="zh-CN" altLang="en-US" dirty="0"/>
              <a:t> </a:t>
            </a:r>
            <a:r>
              <a:rPr lang="en-US" altLang="zh-CN" dirty="0"/>
              <a:t>scheduling</a:t>
            </a:r>
            <a:r>
              <a:rPr lang="zh-CN" altLang="en-US" dirty="0"/>
              <a:t> </a:t>
            </a:r>
            <a:r>
              <a:rPr lang="en-US" altLang="zh-CN" dirty="0"/>
              <a:t>requirements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F24628-93F4-E945-AD8E-F342E53CF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3457576"/>
          </a:xfrm>
        </p:spPr>
        <p:txBody>
          <a:bodyPr>
            <a:normAutofit lnSpcReduction="10000"/>
          </a:bodyPr>
          <a:lstStyle/>
          <a:p>
            <a:r>
              <a:rPr lang="en-US" altLang="zh-CN" dirty="0"/>
              <a:t>Multi-queue</a:t>
            </a:r>
            <a:r>
              <a:rPr lang="zh-CN" altLang="en-US" dirty="0"/>
              <a:t> </a:t>
            </a:r>
            <a:r>
              <a:rPr lang="en-US" altLang="zh-CN" dirty="0"/>
              <a:t>support</a:t>
            </a:r>
          </a:p>
          <a:p>
            <a:pPr lvl="1"/>
            <a:r>
              <a:rPr lang="en-US" altLang="zh-CN" dirty="0"/>
              <a:t>Separate</a:t>
            </a:r>
            <a:r>
              <a:rPr lang="zh-CN" altLang="en-US" dirty="0"/>
              <a:t> </a:t>
            </a:r>
            <a:r>
              <a:rPr lang="en-US" altLang="zh-CN" dirty="0"/>
              <a:t>queue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each</a:t>
            </a:r>
            <a:r>
              <a:rPr lang="zh-CN" altLang="en-US" dirty="0"/>
              <a:t> </a:t>
            </a:r>
            <a:r>
              <a:rPr lang="en-US" altLang="zh-CN" dirty="0"/>
              <a:t>request</a:t>
            </a:r>
            <a:r>
              <a:rPr lang="zh-CN" altLang="en-US" dirty="0"/>
              <a:t> </a:t>
            </a:r>
            <a:r>
              <a:rPr lang="en-US" altLang="zh-CN" dirty="0"/>
              <a:t>type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each</a:t>
            </a:r>
            <a:r>
              <a:rPr lang="zh-CN" altLang="en-US" dirty="0"/>
              <a:t> </a:t>
            </a:r>
            <a:r>
              <a:rPr lang="en-US" altLang="zh-CN" dirty="0"/>
              <a:t>server</a:t>
            </a:r>
          </a:p>
          <a:p>
            <a:r>
              <a:rPr lang="en-US" altLang="zh-CN" dirty="0"/>
              <a:t>Locality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placement</a:t>
            </a:r>
            <a:r>
              <a:rPr lang="zh-CN" altLang="en-US" dirty="0"/>
              <a:t> </a:t>
            </a:r>
            <a:r>
              <a:rPr lang="en-US" altLang="zh-CN" dirty="0"/>
              <a:t>constraints</a:t>
            </a:r>
          </a:p>
          <a:p>
            <a:pPr lvl="1"/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locality</a:t>
            </a:r>
          </a:p>
          <a:p>
            <a:pPr lvl="1"/>
            <a:r>
              <a:rPr lang="en-US" altLang="zh-CN" dirty="0"/>
              <a:t>Request</a:t>
            </a:r>
            <a:r>
              <a:rPr lang="zh-CN" altLang="en-US" dirty="0"/>
              <a:t> </a:t>
            </a:r>
            <a:r>
              <a:rPr lang="en-US" altLang="zh-CN" dirty="0"/>
              <a:t>dependency</a:t>
            </a:r>
          </a:p>
          <a:p>
            <a:r>
              <a:rPr lang="en-US" altLang="zh-CN" dirty="0"/>
              <a:t>Resource</a:t>
            </a:r>
            <a:r>
              <a:rPr lang="zh-CN" altLang="en-US" dirty="0"/>
              <a:t> </a:t>
            </a:r>
            <a:r>
              <a:rPr lang="en-US" altLang="zh-CN" dirty="0"/>
              <a:t>allocation</a:t>
            </a:r>
            <a:r>
              <a:rPr lang="zh-CN" altLang="en-US" dirty="0"/>
              <a:t> </a:t>
            </a:r>
            <a:r>
              <a:rPr lang="en-US" altLang="zh-CN" dirty="0"/>
              <a:t>policies</a:t>
            </a:r>
          </a:p>
          <a:p>
            <a:pPr lvl="1"/>
            <a:r>
              <a:rPr lang="en-US" altLang="zh-CN" dirty="0"/>
              <a:t>Strict</a:t>
            </a:r>
            <a:r>
              <a:rPr lang="zh-CN" altLang="en-US" dirty="0"/>
              <a:t> </a:t>
            </a:r>
            <a:r>
              <a:rPr lang="en-US" altLang="zh-CN" dirty="0"/>
              <a:t>priority</a:t>
            </a:r>
          </a:p>
          <a:p>
            <a:pPr lvl="1"/>
            <a:r>
              <a:rPr lang="en-US" altLang="zh-CN" dirty="0"/>
              <a:t>Weighted</a:t>
            </a:r>
            <a:r>
              <a:rPr lang="zh-CN" altLang="en-US" dirty="0"/>
              <a:t> </a:t>
            </a:r>
            <a:r>
              <a:rPr lang="en-US" altLang="zh-CN" dirty="0"/>
              <a:t>fair</a:t>
            </a:r>
            <a:r>
              <a:rPr lang="zh-CN" altLang="en-US" dirty="0"/>
              <a:t> </a:t>
            </a:r>
            <a:r>
              <a:rPr lang="en-US" altLang="zh-CN" dirty="0"/>
              <a:t>sharing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141526-E758-4443-B074-B22069BBED48}"/>
              </a:ext>
            </a:extLst>
          </p:cNvPr>
          <p:cNvSpPr txBox="1"/>
          <p:nvPr/>
        </p:nvSpPr>
        <p:spPr>
          <a:xfrm>
            <a:off x="2411275" y="5164110"/>
            <a:ext cx="57084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400" dirty="0">
                <a:solidFill>
                  <a:srgbClr val="000000"/>
                </a:solidFill>
                <a:latin typeface="Arial" panose="020B0604020202020204"/>
              </a:rPr>
              <a:t>Check</a:t>
            </a:r>
            <a:r>
              <a:rPr lang="zh-CN" altLang="en-US" sz="2400" dirty="0">
                <a:solidFill>
                  <a:srgbClr val="000000"/>
                </a:solidFill>
                <a:latin typeface="Arial" panose="020B0604020202020204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 panose="020B0604020202020204"/>
              </a:rPr>
              <a:t>our</a:t>
            </a:r>
            <a:r>
              <a:rPr lang="zh-CN" altLang="en-US" sz="2400" dirty="0">
                <a:solidFill>
                  <a:srgbClr val="000000"/>
                </a:solidFill>
                <a:latin typeface="Arial" panose="020B0604020202020204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 panose="020B0604020202020204"/>
              </a:rPr>
              <a:t>paper</a:t>
            </a:r>
            <a:r>
              <a:rPr lang="zh-CN" altLang="en-US" sz="2400" dirty="0">
                <a:solidFill>
                  <a:srgbClr val="000000"/>
                </a:solidFill>
                <a:latin typeface="Arial" panose="020B0604020202020204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 panose="020B0604020202020204"/>
              </a:rPr>
              <a:t>for</a:t>
            </a:r>
            <a:r>
              <a:rPr lang="zh-CN" altLang="en-US" sz="2400" dirty="0">
                <a:solidFill>
                  <a:srgbClr val="000000"/>
                </a:solidFill>
                <a:latin typeface="Arial" panose="020B0604020202020204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 panose="020B0604020202020204"/>
              </a:rPr>
              <a:t>more</a:t>
            </a:r>
            <a:r>
              <a:rPr lang="zh-CN" altLang="en-US" sz="2400" dirty="0">
                <a:solidFill>
                  <a:srgbClr val="000000"/>
                </a:solidFill>
                <a:latin typeface="Arial" panose="020B0604020202020204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 panose="020B0604020202020204"/>
              </a:rPr>
              <a:t>details</a:t>
            </a:r>
            <a:endParaRPr lang="en-US" sz="2400" dirty="0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7A0EB5-5536-3D41-9C26-82F3277981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F74E4-2C59-5848-A8B8-DF6A3188A57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827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F51D8-2CFD-2B49-9793-52193E54C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Implementation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E121C4-C061-A94F-A691-D8D39C46D4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14525"/>
            <a:ext cx="10515600" cy="4262438"/>
          </a:xfrm>
        </p:spPr>
        <p:txBody>
          <a:bodyPr>
            <a:normAutofit/>
          </a:bodyPr>
          <a:lstStyle/>
          <a:p>
            <a:r>
              <a:rPr lang="en-US" altLang="zh-CN" dirty="0"/>
              <a:t>Switch</a:t>
            </a:r>
          </a:p>
          <a:p>
            <a:pPr lvl="1"/>
            <a:r>
              <a:rPr lang="en-US" altLang="zh-CN" dirty="0"/>
              <a:t>6.5Tbps</a:t>
            </a:r>
            <a:r>
              <a:rPr lang="zh-CN" altLang="en-US" dirty="0"/>
              <a:t> </a:t>
            </a:r>
            <a:r>
              <a:rPr lang="en-US" altLang="zh-CN" dirty="0"/>
              <a:t>Barefoot</a:t>
            </a:r>
            <a:r>
              <a:rPr lang="zh-CN" altLang="en-US" dirty="0"/>
              <a:t> </a:t>
            </a:r>
            <a:r>
              <a:rPr lang="en-US" altLang="zh-CN" dirty="0"/>
              <a:t>Tofino</a:t>
            </a:r>
            <a:r>
              <a:rPr lang="zh-CN" altLang="en-US" dirty="0"/>
              <a:t> </a:t>
            </a:r>
            <a:r>
              <a:rPr lang="en-US" altLang="zh-CN" dirty="0"/>
              <a:t>switch</a:t>
            </a:r>
            <a:r>
              <a:rPr lang="zh-CN" altLang="en-US" dirty="0"/>
              <a:t> </a:t>
            </a:r>
            <a:endParaRPr lang="en-US" altLang="zh-CN" dirty="0"/>
          </a:p>
          <a:p>
            <a:pPr lvl="1"/>
            <a:r>
              <a:rPr lang="en-US" altLang="zh-CN" dirty="0"/>
              <a:t>Written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P4</a:t>
            </a:r>
          </a:p>
          <a:p>
            <a:r>
              <a:rPr lang="en-US" altLang="zh-CN" dirty="0"/>
              <a:t>Server</a:t>
            </a:r>
          </a:p>
          <a:p>
            <a:pPr lvl="1"/>
            <a:r>
              <a:rPr lang="en-US" altLang="zh-CN" dirty="0"/>
              <a:t>8-core CPU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40G</a:t>
            </a:r>
            <a:r>
              <a:rPr lang="zh-CN" altLang="en-US" dirty="0"/>
              <a:t> </a:t>
            </a:r>
            <a:r>
              <a:rPr lang="en-US" altLang="zh-CN" dirty="0"/>
              <a:t>NIC</a:t>
            </a:r>
          </a:p>
          <a:p>
            <a:pPr lvl="1"/>
            <a:r>
              <a:rPr lang="en-US" altLang="zh-CN" dirty="0"/>
              <a:t>Shinjuku</a:t>
            </a:r>
          </a:p>
          <a:p>
            <a:r>
              <a:rPr lang="en-US" altLang="zh-CN" dirty="0"/>
              <a:t>Client</a:t>
            </a:r>
          </a:p>
          <a:p>
            <a:pPr lvl="1"/>
            <a:r>
              <a:rPr lang="en-US" altLang="zh-CN" dirty="0"/>
              <a:t>Intel DPDK</a:t>
            </a:r>
            <a:r>
              <a:rPr lang="zh-CN" altLang="en-US" dirty="0"/>
              <a:t> </a:t>
            </a:r>
            <a:r>
              <a:rPr lang="en-US" altLang="zh-CN" dirty="0"/>
              <a:t>16.11.1</a:t>
            </a:r>
          </a:p>
          <a:p>
            <a:pPr lvl="1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011F96-2969-5E4D-96BF-3D40261F2D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F74E4-2C59-5848-A8B8-DF6A3188A570}" type="slidenum">
              <a:rPr lang="en-US" smtClean="0"/>
              <a:t>21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AA1CC7-A99D-2546-BEF7-1881C47916FD}"/>
              </a:ext>
            </a:extLst>
          </p:cNvPr>
          <p:cNvSpPr txBox="1"/>
          <p:nvPr/>
        </p:nvSpPr>
        <p:spPr>
          <a:xfrm>
            <a:off x="3474673" y="5894685"/>
            <a:ext cx="57084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Arial" panose="020B0604020202020204"/>
              </a:rPr>
              <a:t>https://</a:t>
            </a:r>
            <a:r>
              <a:rPr lang="en-US" altLang="zh-CN" sz="2400" dirty="0" err="1">
                <a:latin typeface="Arial" panose="020B0604020202020204"/>
              </a:rPr>
              <a:t>github.com</a:t>
            </a:r>
            <a:r>
              <a:rPr lang="en-US" altLang="zh-CN" sz="2400" dirty="0">
                <a:latin typeface="Arial" panose="020B0604020202020204"/>
              </a:rPr>
              <a:t>/</a:t>
            </a:r>
            <a:r>
              <a:rPr lang="en-US" altLang="zh-CN" sz="2400" dirty="0" err="1">
                <a:latin typeface="Arial" panose="020B0604020202020204"/>
              </a:rPr>
              <a:t>netx</a:t>
            </a:r>
            <a:r>
              <a:rPr lang="en-US" altLang="zh-CN" sz="2400" dirty="0">
                <a:latin typeface="Arial" panose="020B0604020202020204"/>
              </a:rPr>
              <a:t>-repo/</a:t>
            </a:r>
            <a:r>
              <a:rPr lang="en-US" altLang="zh-CN" sz="2400" dirty="0" err="1">
                <a:latin typeface="Arial" panose="020B0604020202020204"/>
              </a:rPr>
              <a:t>RackSched</a:t>
            </a:r>
            <a:endParaRPr lang="en-US" sz="2400" dirty="0">
              <a:latin typeface="Arial" panose="020B0604020202020204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053864B-43A8-D442-B8F2-4D55FE966C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4743" y="1000125"/>
            <a:ext cx="914400" cy="914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C108ACA-A282-4043-9550-73E4B5A7B3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4228" y="1000125"/>
            <a:ext cx="914400" cy="914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FD268B9-22B3-4F4B-A77A-EF3530567A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93713" y="98128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908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4E3656-7C1C-1446-8DED-B4E1A3F39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Evaluation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0538F6-4CB2-9D46-B681-C2FFD5ACE5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/>
              <a:t>Does </a:t>
            </a:r>
            <a:r>
              <a:rPr lang="en-US" altLang="zh-CN" dirty="0" err="1"/>
              <a:t>RackSched</a:t>
            </a:r>
            <a:r>
              <a:rPr lang="en-US" altLang="zh-CN" dirty="0"/>
              <a:t> improve the </a:t>
            </a:r>
            <a:r>
              <a:rPr lang="en-US" altLang="zh-CN" dirty="0">
                <a:solidFill>
                  <a:srgbClr val="D45655"/>
                </a:solidFill>
              </a:rPr>
              <a:t>performance</a:t>
            </a:r>
            <a:r>
              <a:rPr lang="en-US" altLang="zh-CN" dirty="0"/>
              <a:t>?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Does </a:t>
            </a:r>
            <a:r>
              <a:rPr lang="en-US" altLang="zh-CN" dirty="0" err="1"/>
              <a:t>RackSched</a:t>
            </a:r>
            <a:r>
              <a:rPr lang="en-US" altLang="zh-CN" dirty="0"/>
              <a:t> </a:t>
            </a:r>
            <a:r>
              <a:rPr lang="en-US" altLang="zh-CN" dirty="0">
                <a:solidFill>
                  <a:srgbClr val="D45655"/>
                </a:solidFill>
              </a:rPr>
              <a:t>scale</a:t>
            </a:r>
            <a:r>
              <a:rPr lang="en-US" altLang="zh-CN" dirty="0"/>
              <a:t>?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Does </a:t>
            </a:r>
            <a:r>
              <a:rPr lang="en-US" altLang="zh-CN" dirty="0" err="1"/>
              <a:t>RackSched</a:t>
            </a:r>
            <a:r>
              <a:rPr lang="en-US" altLang="zh-CN" dirty="0"/>
              <a:t> benefit </a:t>
            </a:r>
            <a:r>
              <a:rPr lang="en-US" altLang="zh-CN" dirty="0">
                <a:solidFill>
                  <a:srgbClr val="D45655"/>
                </a:solidFill>
              </a:rPr>
              <a:t>applications</a:t>
            </a:r>
            <a:r>
              <a:rPr lang="en-US" altLang="zh-CN" dirty="0"/>
              <a:t>?</a:t>
            </a:r>
          </a:p>
          <a:p>
            <a:pPr>
              <a:lnSpc>
                <a:spcPct val="150000"/>
              </a:lnSpc>
            </a:pPr>
            <a:r>
              <a:rPr lang="en-US" dirty="0"/>
              <a:t>What is the impact of the </a:t>
            </a:r>
            <a:r>
              <a:rPr lang="en-US" dirty="0">
                <a:solidFill>
                  <a:srgbClr val="D45655"/>
                </a:solidFill>
              </a:rPr>
              <a:t>design decisions</a:t>
            </a:r>
            <a:r>
              <a:rPr lang="en-US" dirty="0"/>
              <a:t>?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Does </a:t>
            </a:r>
            <a:r>
              <a:rPr lang="en-US" altLang="zh-CN" dirty="0" err="1"/>
              <a:t>RackSched</a:t>
            </a:r>
            <a:r>
              <a:rPr lang="en-US" altLang="zh-CN" dirty="0"/>
              <a:t> ensure </a:t>
            </a:r>
            <a:r>
              <a:rPr lang="en-US" altLang="zh-CN" dirty="0">
                <a:solidFill>
                  <a:srgbClr val="D45655"/>
                </a:solidFill>
              </a:rPr>
              <a:t>request</a:t>
            </a:r>
            <a:r>
              <a:rPr lang="zh-CN" altLang="en-US" dirty="0">
                <a:solidFill>
                  <a:srgbClr val="D45655"/>
                </a:solidFill>
              </a:rPr>
              <a:t> </a:t>
            </a:r>
            <a:r>
              <a:rPr lang="en-US" altLang="zh-CN" dirty="0">
                <a:solidFill>
                  <a:srgbClr val="D45655"/>
                </a:solidFill>
              </a:rPr>
              <a:t>affinity</a:t>
            </a:r>
            <a:r>
              <a:rPr lang="en-US" altLang="zh-CN" dirty="0"/>
              <a:t>?</a:t>
            </a:r>
          </a:p>
          <a:p>
            <a:endParaRPr lang="en-US" altLang="zh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808CEE-CE10-F448-9AA2-A3D9E8E32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F74E4-2C59-5848-A8B8-DF6A3188A57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4029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4E3656-7C1C-1446-8DED-B4E1A3F39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Evaluation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0538F6-4CB2-9D46-B681-C2FFD5ACE5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/>
              <a:t>Does </a:t>
            </a:r>
            <a:r>
              <a:rPr lang="en-US" altLang="zh-CN" dirty="0" err="1"/>
              <a:t>RackSched</a:t>
            </a:r>
            <a:r>
              <a:rPr lang="en-US" altLang="zh-CN" dirty="0"/>
              <a:t> improve the </a:t>
            </a:r>
            <a:r>
              <a:rPr lang="en-US" altLang="zh-CN" dirty="0">
                <a:solidFill>
                  <a:srgbClr val="D45655"/>
                </a:solidFill>
              </a:rPr>
              <a:t>performance</a:t>
            </a:r>
            <a:r>
              <a:rPr lang="en-US" altLang="zh-CN" dirty="0"/>
              <a:t>?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Does </a:t>
            </a:r>
            <a:r>
              <a:rPr lang="en-US" altLang="zh-CN" dirty="0" err="1"/>
              <a:t>RackSched</a:t>
            </a:r>
            <a:r>
              <a:rPr lang="en-US" altLang="zh-CN" dirty="0"/>
              <a:t> </a:t>
            </a:r>
            <a:r>
              <a:rPr lang="en-US" altLang="zh-CN" dirty="0">
                <a:solidFill>
                  <a:srgbClr val="D45655"/>
                </a:solidFill>
              </a:rPr>
              <a:t>scale</a:t>
            </a:r>
            <a:r>
              <a:rPr lang="en-US" altLang="zh-CN" dirty="0"/>
              <a:t>?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Does </a:t>
            </a:r>
            <a:r>
              <a:rPr lang="en-US" altLang="zh-CN" dirty="0" err="1"/>
              <a:t>RackSched</a:t>
            </a:r>
            <a:r>
              <a:rPr lang="en-US" altLang="zh-CN" dirty="0"/>
              <a:t> benefit </a:t>
            </a:r>
            <a:r>
              <a:rPr lang="en-US" altLang="zh-CN" dirty="0">
                <a:solidFill>
                  <a:srgbClr val="D45655"/>
                </a:solidFill>
              </a:rPr>
              <a:t>applications</a:t>
            </a:r>
            <a:r>
              <a:rPr lang="en-US" altLang="zh-CN" dirty="0"/>
              <a:t>?</a:t>
            </a:r>
          </a:p>
          <a:p>
            <a:pPr>
              <a:lnSpc>
                <a:spcPct val="150000"/>
              </a:lnSpc>
            </a:pPr>
            <a:r>
              <a:rPr lang="en-US" dirty="0"/>
              <a:t>What is the impact of the </a:t>
            </a:r>
            <a:r>
              <a:rPr lang="en-US" dirty="0">
                <a:solidFill>
                  <a:srgbClr val="D45655"/>
                </a:solidFill>
              </a:rPr>
              <a:t>design decisions</a:t>
            </a:r>
            <a:r>
              <a:rPr lang="en-US" dirty="0"/>
              <a:t>?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Does </a:t>
            </a:r>
            <a:r>
              <a:rPr lang="en-US" altLang="zh-CN" dirty="0" err="1">
                <a:solidFill>
                  <a:schemeClr val="bg1">
                    <a:lumMod val="50000"/>
                  </a:schemeClr>
                </a:solidFill>
              </a:rPr>
              <a:t>RackSched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 ensure request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affinity?</a:t>
            </a:r>
          </a:p>
          <a:p>
            <a:endParaRPr lang="en-US" altLang="zh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808CEE-CE10-F448-9AA2-A3D9E8E32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F74E4-2C59-5848-A8B8-DF6A3188A57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2018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98C50-4852-074A-A35A-1C638DF3AB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CN" dirty="0"/>
              <a:t>Does </a:t>
            </a:r>
            <a:r>
              <a:rPr lang="en-US" altLang="zh-CN" dirty="0" err="1"/>
              <a:t>RackSched</a:t>
            </a:r>
            <a:r>
              <a:rPr lang="en-US" altLang="zh-CN" dirty="0"/>
              <a:t> improve the </a:t>
            </a:r>
            <a:r>
              <a:rPr lang="en-US" altLang="zh-CN" dirty="0">
                <a:solidFill>
                  <a:srgbClr val="D45655"/>
                </a:solidFill>
              </a:rPr>
              <a:t>performance</a:t>
            </a:r>
            <a:r>
              <a:rPr lang="en-US" altLang="zh-CN" dirty="0"/>
              <a:t>?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7A7F33-EC60-1249-AB08-FCC865B8C8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277644"/>
            <a:ext cx="10620103" cy="230271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16DB96C-0294-3A42-BD77-EBA1602CC2B6}"/>
              </a:ext>
            </a:extLst>
          </p:cNvPr>
          <p:cNvSpPr/>
          <p:nvPr/>
        </p:nvSpPr>
        <p:spPr>
          <a:xfrm>
            <a:off x="1590199" y="4936478"/>
            <a:ext cx="1103722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 err="1">
                <a:solidFill>
                  <a:srgbClr val="000000"/>
                </a:solidFill>
                <a:latin typeface="Arial" panose="020B0604020202020204"/>
              </a:rPr>
              <a:t>RackSched</a:t>
            </a:r>
            <a:r>
              <a:rPr lang="zh-CN" altLang="en-US" sz="2400" b="1" dirty="0">
                <a:solidFill>
                  <a:srgbClr val="000000"/>
                </a:solidFill>
                <a:latin typeface="Arial" panose="020B0604020202020204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Arial" panose="020B0604020202020204"/>
              </a:rPr>
              <a:t>supports</a:t>
            </a:r>
            <a:r>
              <a:rPr lang="zh-CN" altLang="en-US" sz="2400" b="1" dirty="0">
                <a:solidFill>
                  <a:srgbClr val="000000"/>
                </a:solidFill>
                <a:latin typeface="Arial" panose="020B0604020202020204"/>
              </a:rPr>
              <a:t> </a:t>
            </a:r>
            <a:r>
              <a:rPr lang="en-US" altLang="zh-CN" sz="2400" b="1" dirty="0">
                <a:solidFill>
                  <a:srgbClr val="D45655"/>
                </a:solidFill>
                <a:latin typeface="Arial" panose="020B0604020202020204"/>
              </a:rPr>
              <a:t>larger</a:t>
            </a:r>
            <a:r>
              <a:rPr lang="zh-CN" altLang="en-US" sz="2400" b="1" dirty="0">
                <a:solidFill>
                  <a:srgbClr val="000000"/>
                </a:solidFill>
                <a:latin typeface="Arial" panose="020B0604020202020204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Arial" panose="020B0604020202020204"/>
              </a:rPr>
              <a:t>throughput</a:t>
            </a:r>
            <a:r>
              <a:rPr lang="zh-CN" altLang="en-US" sz="2400" b="1" dirty="0">
                <a:solidFill>
                  <a:srgbClr val="000000"/>
                </a:solidFill>
                <a:latin typeface="Arial" panose="020B0604020202020204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Arial" panose="020B0604020202020204"/>
              </a:rPr>
              <a:t>with</a:t>
            </a:r>
            <a:r>
              <a:rPr lang="zh-CN" altLang="en-US" sz="2400" b="1" dirty="0">
                <a:solidFill>
                  <a:srgbClr val="000000"/>
                </a:solidFill>
                <a:latin typeface="Arial" panose="020B0604020202020204"/>
              </a:rPr>
              <a:t> </a:t>
            </a:r>
            <a:r>
              <a:rPr lang="en-US" altLang="zh-CN" sz="2400" b="1" dirty="0">
                <a:solidFill>
                  <a:srgbClr val="D45655"/>
                </a:solidFill>
                <a:latin typeface="Arial" panose="020B0604020202020204"/>
              </a:rPr>
              <a:t>lower</a:t>
            </a:r>
            <a:r>
              <a:rPr lang="zh-CN" altLang="en-US" sz="2400" b="1" dirty="0">
                <a:solidFill>
                  <a:srgbClr val="000000"/>
                </a:solidFill>
                <a:latin typeface="Arial" panose="020B0604020202020204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Arial" panose="020B0604020202020204"/>
              </a:rPr>
              <a:t>tail</a:t>
            </a:r>
            <a:r>
              <a:rPr lang="zh-CN" altLang="en-US" sz="2400" b="1" dirty="0">
                <a:solidFill>
                  <a:srgbClr val="000000"/>
                </a:solidFill>
                <a:latin typeface="Arial" panose="020B0604020202020204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Arial" panose="020B0604020202020204"/>
              </a:rPr>
              <a:t>latency</a:t>
            </a:r>
            <a:endParaRPr lang="en-US" sz="2400" b="1" dirty="0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FA54CBA-79FE-D24C-9582-1350DD357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F74E4-2C59-5848-A8B8-DF6A3188A57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742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98C50-4852-074A-A35A-1C638DF3A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Does </a:t>
            </a:r>
            <a:r>
              <a:rPr lang="en-US" altLang="zh-CN" dirty="0" err="1"/>
              <a:t>RackSched</a:t>
            </a:r>
            <a:r>
              <a:rPr lang="en-US" altLang="zh-CN" dirty="0"/>
              <a:t> improve the </a:t>
            </a:r>
            <a:r>
              <a:rPr lang="en-US" altLang="zh-CN" dirty="0">
                <a:solidFill>
                  <a:srgbClr val="D45655"/>
                </a:solidFill>
              </a:rPr>
              <a:t>performance</a:t>
            </a:r>
            <a:r>
              <a:rPr lang="en-US" altLang="zh-CN" dirty="0"/>
              <a:t>?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493434-29F2-CA4E-A63D-2952524690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283010"/>
            <a:ext cx="10515600" cy="229197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48B8A2E-93E2-394B-B6F0-023F4991684A}"/>
              </a:ext>
            </a:extLst>
          </p:cNvPr>
          <p:cNvSpPr/>
          <p:nvPr/>
        </p:nvSpPr>
        <p:spPr>
          <a:xfrm>
            <a:off x="1643246" y="4936478"/>
            <a:ext cx="1034918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 err="1">
                <a:solidFill>
                  <a:srgbClr val="000000"/>
                </a:solidFill>
                <a:latin typeface="Arial" panose="020B0604020202020204"/>
              </a:rPr>
              <a:t>RackSched</a:t>
            </a:r>
            <a:r>
              <a:rPr lang="en-US" altLang="zh-CN" sz="2400" b="1" dirty="0">
                <a:solidFill>
                  <a:srgbClr val="000000"/>
                </a:solidFill>
                <a:latin typeface="Arial" panose="020B0604020202020204"/>
              </a:rPr>
              <a:t> improves the throughput further</a:t>
            </a:r>
            <a:r>
              <a:rPr lang="zh-CN" altLang="en-US" sz="2400" b="1" dirty="0">
                <a:solidFill>
                  <a:srgbClr val="000000"/>
                </a:solidFill>
                <a:latin typeface="Arial" panose="020B0604020202020204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Arial" panose="020B0604020202020204"/>
              </a:rPr>
              <a:t>by</a:t>
            </a:r>
            <a:r>
              <a:rPr lang="zh-CN" altLang="en-US" sz="2400" b="1" dirty="0">
                <a:solidFill>
                  <a:srgbClr val="000000"/>
                </a:solidFill>
                <a:latin typeface="Arial" panose="020B0604020202020204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Arial" panose="020B0604020202020204"/>
              </a:rPr>
              <a:t>up</a:t>
            </a:r>
            <a:r>
              <a:rPr lang="zh-CN" altLang="en-US" sz="2400" b="1" dirty="0">
                <a:solidFill>
                  <a:srgbClr val="000000"/>
                </a:solidFill>
                <a:latin typeface="Arial" panose="020B0604020202020204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Arial" panose="020B0604020202020204"/>
              </a:rPr>
              <a:t>to</a:t>
            </a:r>
            <a:r>
              <a:rPr lang="zh-CN" altLang="en-US" sz="2400" b="1" dirty="0">
                <a:solidFill>
                  <a:srgbClr val="000000"/>
                </a:solidFill>
                <a:latin typeface="Arial" panose="020B0604020202020204"/>
              </a:rPr>
              <a:t> </a:t>
            </a:r>
            <a:r>
              <a:rPr lang="en-US" altLang="zh-CN" sz="2400" b="1" dirty="0">
                <a:solidFill>
                  <a:srgbClr val="D45655"/>
                </a:solidFill>
                <a:latin typeface="Arial" panose="020B0604020202020204"/>
              </a:rPr>
              <a:t>1.44X</a:t>
            </a:r>
            <a:endParaRPr lang="en-US" sz="2400" b="1" dirty="0">
              <a:solidFill>
                <a:srgbClr val="D45655"/>
              </a:solidFill>
              <a:latin typeface="Arial" panose="020B0604020202020204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614D435-C01F-EB47-9A9B-CE9CD8FC60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F74E4-2C59-5848-A8B8-DF6A3188A57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29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CF7989-15AF-DA4B-9E4E-BA94501E6F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CN" dirty="0"/>
              <a:t>Does </a:t>
            </a:r>
            <a:r>
              <a:rPr lang="en-US" altLang="zh-CN" dirty="0" err="1"/>
              <a:t>RackSched</a:t>
            </a:r>
            <a:r>
              <a:rPr lang="en-US" altLang="zh-CN" dirty="0"/>
              <a:t> </a:t>
            </a:r>
            <a:r>
              <a:rPr lang="en-US" altLang="zh-CN" dirty="0">
                <a:solidFill>
                  <a:srgbClr val="D45655"/>
                </a:solidFill>
              </a:rPr>
              <a:t>scale</a:t>
            </a:r>
            <a:r>
              <a:rPr lang="en-US" altLang="zh-CN" dirty="0"/>
              <a:t>?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AA58D6-79C1-C34B-A13C-7044E6A4A9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1998" y="1436188"/>
            <a:ext cx="6324600" cy="31496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9745607-6268-ED4F-8C40-0D51B9865D3E}"/>
              </a:ext>
            </a:extLst>
          </p:cNvPr>
          <p:cNvSpPr/>
          <p:nvPr/>
        </p:nvSpPr>
        <p:spPr>
          <a:xfrm>
            <a:off x="838200" y="4825854"/>
            <a:ext cx="1113724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altLang="zh-CN" sz="2400" b="1" dirty="0" err="1">
                <a:solidFill>
                  <a:srgbClr val="000000"/>
                </a:solidFill>
                <a:latin typeface="Arial" panose="020B0604020202020204"/>
              </a:rPr>
              <a:t>RackSched</a:t>
            </a:r>
            <a:r>
              <a:rPr lang="en-US" altLang="zh-CN" sz="2400" b="1" dirty="0">
                <a:solidFill>
                  <a:srgbClr val="000000"/>
                </a:solidFill>
                <a:latin typeface="Arial" panose="020B0604020202020204"/>
              </a:rPr>
              <a:t> scales out the throughput </a:t>
            </a:r>
            <a:r>
              <a:rPr lang="en-US" altLang="zh-CN" sz="2400" b="1" dirty="0">
                <a:solidFill>
                  <a:srgbClr val="D45655"/>
                </a:solidFill>
                <a:latin typeface="Arial" panose="020B0604020202020204"/>
              </a:rPr>
              <a:t>near</a:t>
            </a:r>
            <a:r>
              <a:rPr lang="zh-CN" altLang="en-US" sz="2400" b="1" dirty="0">
                <a:solidFill>
                  <a:srgbClr val="D45655"/>
                </a:solidFill>
                <a:latin typeface="Arial" panose="020B0604020202020204"/>
              </a:rPr>
              <a:t> </a:t>
            </a:r>
            <a:r>
              <a:rPr lang="en-US" altLang="zh-CN" sz="2400" b="1" dirty="0">
                <a:solidFill>
                  <a:srgbClr val="D45655"/>
                </a:solidFill>
                <a:latin typeface="Arial" panose="020B0604020202020204"/>
              </a:rPr>
              <a:t>linearly</a:t>
            </a:r>
            <a:endParaRPr lang="en-US" altLang="zh-CN" sz="2400" b="1" dirty="0">
              <a:solidFill>
                <a:srgbClr val="000000"/>
              </a:solidFill>
              <a:latin typeface="Arial" panose="020B0604020202020204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en-US" altLang="zh-CN" sz="2400" b="1" dirty="0">
                <a:solidFill>
                  <a:srgbClr val="000000"/>
                </a:solidFill>
                <a:latin typeface="Arial" panose="020B0604020202020204"/>
              </a:rPr>
              <a:t>The</a:t>
            </a:r>
            <a:r>
              <a:rPr lang="zh-CN" altLang="en-US" sz="2400" b="1" dirty="0">
                <a:solidFill>
                  <a:srgbClr val="000000"/>
                </a:solidFill>
                <a:latin typeface="Arial" panose="020B0604020202020204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Arial" panose="020B0604020202020204"/>
              </a:rPr>
              <a:t>throughput is</a:t>
            </a:r>
            <a:r>
              <a:rPr lang="zh-CN" altLang="en-US" sz="2400" b="1" dirty="0">
                <a:solidFill>
                  <a:srgbClr val="000000"/>
                </a:solidFill>
                <a:latin typeface="Arial" panose="020B0604020202020204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Arial" panose="020B0604020202020204"/>
              </a:rPr>
              <a:t>increased</a:t>
            </a:r>
            <a:r>
              <a:rPr lang="zh-CN" altLang="en-US" sz="2400" b="1" dirty="0">
                <a:solidFill>
                  <a:srgbClr val="000000"/>
                </a:solidFill>
                <a:latin typeface="Arial" panose="020B0604020202020204"/>
              </a:rPr>
              <a:t> </a:t>
            </a:r>
            <a:r>
              <a:rPr lang="en-US" altLang="zh-CN" sz="2400" b="1" dirty="0">
                <a:solidFill>
                  <a:srgbClr val="D45655"/>
                </a:solidFill>
                <a:latin typeface="Arial" panose="020B0604020202020204"/>
              </a:rPr>
              <a:t>without increasing </a:t>
            </a:r>
            <a:r>
              <a:rPr lang="en-US" altLang="zh-CN" sz="2400" b="1" dirty="0">
                <a:solidFill>
                  <a:srgbClr val="000000"/>
                </a:solidFill>
                <a:latin typeface="Arial" panose="020B0604020202020204"/>
              </a:rPr>
              <a:t>the tail latency</a:t>
            </a:r>
            <a:endParaRPr lang="en-US" sz="2400" b="1" dirty="0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33E7EF1-4494-FB4A-9C50-9F4E403B9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F74E4-2C59-5848-A8B8-DF6A3188A57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611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4D688-820C-F34B-B48C-47666F21B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5349"/>
            <a:ext cx="10515600" cy="1325563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dirty="0"/>
              <a:t>Does </a:t>
            </a:r>
            <a:r>
              <a:rPr lang="en-US" altLang="zh-CN" dirty="0" err="1"/>
              <a:t>RackSched</a:t>
            </a:r>
            <a:r>
              <a:rPr lang="en-US" altLang="zh-CN" dirty="0"/>
              <a:t> benefit </a:t>
            </a:r>
            <a:r>
              <a:rPr lang="en-US" altLang="zh-CN" dirty="0">
                <a:solidFill>
                  <a:srgbClr val="D45655"/>
                </a:solidFill>
              </a:rPr>
              <a:t>applications</a:t>
            </a:r>
            <a:r>
              <a:rPr lang="en-US" altLang="zh-CN" dirty="0"/>
              <a:t>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81A866-E39A-5B40-892D-BC81DF0982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6469" y="1702077"/>
            <a:ext cx="4629877" cy="199736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20BD05A-94E4-1248-9038-67C2204C58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6346" y="1786420"/>
            <a:ext cx="4500382" cy="189360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5FC54EF-1F5F-EC42-B728-AAB3A0161A18}"/>
              </a:ext>
            </a:extLst>
          </p:cNvPr>
          <p:cNvSpPr/>
          <p:nvPr/>
        </p:nvSpPr>
        <p:spPr>
          <a:xfrm>
            <a:off x="1371352" y="4157240"/>
            <a:ext cx="1034918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 err="1">
                <a:solidFill>
                  <a:srgbClr val="000000"/>
                </a:solidFill>
                <a:latin typeface="Arial" panose="020B0604020202020204"/>
              </a:rPr>
              <a:t>RackSched</a:t>
            </a:r>
            <a:r>
              <a:rPr lang="zh-CN" altLang="en-US" sz="2400" b="1" dirty="0">
                <a:solidFill>
                  <a:srgbClr val="000000"/>
                </a:solidFill>
                <a:latin typeface="Arial" panose="020B0604020202020204"/>
              </a:rPr>
              <a:t> </a:t>
            </a:r>
            <a:r>
              <a:rPr lang="en-US" altLang="zh-CN" sz="2400" b="1" dirty="0">
                <a:solidFill>
                  <a:srgbClr val="D45655"/>
                </a:solidFill>
                <a:latin typeface="Arial" panose="020B0604020202020204"/>
              </a:rPr>
              <a:t>does</a:t>
            </a:r>
            <a:r>
              <a:rPr lang="zh-CN" altLang="en-US" sz="2400" b="1" dirty="0">
                <a:solidFill>
                  <a:srgbClr val="D45655"/>
                </a:solidFill>
                <a:latin typeface="Arial" panose="020B0604020202020204"/>
              </a:rPr>
              <a:t> </a:t>
            </a:r>
            <a:r>
              <a:rPr lang="en-US" altLang="zh-CN" sz="2400" b="1" dirty="0">
                <a:solidFill>
                  <a:srgbClr val="D45655"/>
                </a:solidFill>
                <a:latin typeface="Arial" panose="020B0604020202020204"/>
              </a:rPr>
              <a:t>not</a:t>
            </a:r>
            <a:r>
              <a:rPr lang="zh-CN" altLang="en-US" sz="2400" b="1" dirty="0">
                <a:solidFill>
                  <a:srgbClr val="D45655"/>
                </a:solidFill>
                <a:latin typeface="Arial" panose="020B0604020202020204"/>
              </a:rPr>
              <a:t> </a:t>
            </a:r>
            <a:r>
              <a:rPr lang="en-US" altLang="zh-CN" sz="2400" b="1" dirty="0">
                <a:solidFill>
                  <a:srgbClr val="D45655"/>
                </a:solidFill>
                <a:latin typeface="Arial" panose="020B0604020202020204"/>
              </a:rPr>
              <a:t>sacrifice</a:t>
            </a:r>
            <a:r>
              <a:rPr lang="zh-CN" altLang="en-US" sz="2400" b="1" dirty="0">
                <a:solidFill>
                  <a:srgbClr val="D45655"/>
                </a:solidFill>
                <a:latin typeface="Arial" panose="020B0604020202020204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Arial" panose="020B0604020202020204"/>
              </a:rPr>
              <a:t>any</a:t>
            </a:r>
            <a:r>
              <a:rPr lang="zh-CN" altLang="en-US" sz="2400" b="1" dirty="0">
                <a:solidFill>
                  <a:srgbClr val="000000"/>
                </a:solidFill>
                <a:latin typeface="Arial" panose="020B0604020202020204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Arial" panose="020B0604020202020204"/>
              </a:rPr>
              <a:t>individual</a:t>
            </a:r>
            <a:r>
              <a:rPr lang="zh-CN" altLang="en-US" sz="2400" b="1" dirty="0">
                <a:solidFill>
                  <a:srgbClr val="000000"/>
                </a:solidFill>
                <a:latin typeface="Arial" panose="020B0604020202020204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Arial" panose="020B0604020202020204"/>
              </a:rPr>
              <a:t>request</a:t>
            </a:r>
            <a:r>
              <a:rPr lang="zh-CN" altLang="en-US" sz="2400" b="1" dirty="0">
                <a:solidFill>
                  <a:srgbClr val="000000"/>
                </a:solidFill>
                <a:latin typeface="Arial" panose="020B0604020202020204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Arial" panose="020B0604020202020204"/>
              </a:rPr>
              <a:t>type</a:t>
            </a:r>
            <a:endParaRPr lang="en-US" sz="2400" b="1" dirty="0">
              <a:solidFill>
                <a:srgbClr val="D45655"/>
              </a:solidFill>
              <a:latin typeface="Arial" panose="020B0604020202020204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AC9C11-36A1-C044-B5E7-47E471F9F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F74E4-2C59-5848-A8B8-DF6A3188A57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9156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99F6A-DD62-F342-A0D4-A9FB99A17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Design decisions: </a:t>
            </a:r>
            <a:r>
              <a:rPr lang="en-US" altLang="zh-CN" dirty="0">
                <a:solidFill>
                  <a:srgbClr val="D45655"/>
                </a:solidFill>
              </a:rPr>
              <a:t>switch</a:t>
            </a:r>
            <a:r>
              <a:rPr lang="zh-CN" altLang="en-US" dirty="0">
                <a:solidFill>
                  <a:srgbClr val="D45655"/>
                </a:solidFill>
              </a:rPr>
              <a:t> </a:t>
            </a:r>
            <a:r>
              <a:rPr lang="en-US" altLang="zh-CN" dirty="0">
                <a:solidFill>
                  <a:srgbClr val="D45655"/>
                </a:solidFill>
              </a:rPr>
              <a:t>scheduling</a:t>
            </a:r>
            <a:r>
              <a:rPr lang="zh-CN" altLang="en-US" dirty="0">
                <a:solidFill>
                  <a:srgbClr val="D45655"/>
                </a:solidFill>
              </a:rPr>
              <a:t> </a:t>
            </a:r>
            <a:r>
              <a:rPr lang="en-US" altLang="zh-CN" dirty="0">
                <a:solidFill>
                  <a:srgbClr val="D45655"/>
                </a:solidFill>
              </a:rPr>
              <a:t>policies</a:t>
            </a:r>
            <a:endParaRPr lang="en-US" dirty="0">
              <a:solidFill>
                <a:srgbClr val="D45655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870331-D4BD-6046-B41D-DE036C91B9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6837" y="1530894"/>
            <a:ext cx="6883400" cy="33782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126616E-3DC9-D449-9651-79AF0E342864}"/>
              </a:ext>
            </a:extLst>
          </p:cNvPr>
          <p:cNvSpPr/>
          <p:nvPr/>
        </p:nvSpPr>
        <p:spPr>
          <a:xfrm>
            <a:off x="921409" y="5116901"/>
            <a:ext cx="1034918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altLang="zh-CN" sz="2400" b="1" i="1" dirty="0">
                <a:solidFill>
                  <a:srgbClr val="000000"/>
                </a:solidFill>
                <a:latin typeface="Arial" panose="020B0604020202020204"/>
              </a:rPr>
              <a:t>RR</a:t>
            </a:r>
            <a:r>
              <a:rPr lang="en-US" altLang="zh-CN" sz="2400" b="1" dirty="0">
                <a:solidFill>
                  <a:srgbClr val="000000"/>
                </a:solidFill>
                <a:latin typeface="Arial" panose="020B0604020202020204"/>
              </a:rPr>
              <a:t>:</a:t>
            </a:r>
            <a:r>
              <a:rPr lang="zh-CN" altLang="en-US" sz="2400" b="1" dirty="0">
                <a:solidFill>
                  <a:srgbClr val="000000"/>
                </a:solidFill>
                <a:latin typeface="Arial" panose="020B0604020202020204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Arial" panose="020B0604020202020204"/>
              </a:rPr>
              <a:t>without</a:t>
            </a:r>
            <a:r>
              <a:rPr lang="zh-CN" altLang="en-US" sz="2400" b="1" dirty="0">
                <a:solidFill>
                  <a:srgbClr val="000000"/>
                </a:solidFill>
                <a:latin typeface="Arial" panose="020B0604020202020204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Arial" panose="020B0604020202020204"/>
              </a:rPr>
              <a:t>considering</a:t>
            </a:r>
            <a:r>
              <a:rPr lang="zh-CN" altLang="en-US" sz="2400" b="1" dirty="0">
                <a:solidFill>
                  <a:srgbClr val="000000"/>
                </a:solidFill>
                <a:latin typeface="Arial" panose="020B0604020202020204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Arial" panose="020B0604020202020204"/>
              </a:rPr>
              <a:t>the</a:t>
            </a:r>
            <a:r>
              <a:rPr lang="zh-CN" altLang="en-US" sz="2400" b="1" dirty="0">
                <a:solidFill>
                  <a:srgbClr val="000000"/>
                </a:solidFill>
                <a:latin typeface="Arial" panose="020B0604020202020204"/>
              </a:rPr>
              <a:t> </a:t>
            </a:r>
            <a:r>
              <a:rPr lang="en-US" altLang="zh-CN" sz="2400" b="1" dirty="0">
                <a:solidFill>
                  <a:srgbClr val="D45655"/>
                </a:solidFill>
                <a:latin typeface="Arial" panose="020B0604020202020204"/>
              </a:rPr>
              <a:t>variability</a:t>
            </a:r>
            <a:r>
              <a:rPr lang="zh-CN" altLang="en-US" sz="2400" b="1" dirty="0">
                <a:solidFill>
                  <a:srgbClr val="000000"/>
                </a:solidFill>
                <a:latin typeface="Arial" panose="020B0604020202020204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Arial" panose="020B0604020202020204"/>
              </a:rPr>
              <a:t>of</a:t>
            </a:r>
            <a:r>
              <a:rPr lang="zh-CN" altLang="en-US" sz="2400" b="1" dirty="0">
                <a:solidFill>
                  <a:srgbClr val="000000"/>
                </a:solidFill>
                <a:latin typeface="Arial" panose="020B0604020202020204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Arial" panose="020B0604020202020204"/>
              </a:rPr>
              <a:t>service</a:t>
            </a:r>
            <a:r>
              <a:rPr lang="zh-CN" altLang="en-US" sz="2400" b="1" dirty="0">
                <a:solidFill>
                  <a:srgbClr val="000000"/>
                </a:solidFill>
                <a:latin typeface="Arial" panose="020B0604020202020204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Arial" panose="020B0604020202020204"/>
              </a:rPr>
              <a:t>times</a:t>
            </a:r>
            <a:r>
              <a:rPr lang="zh-CN" altLang="en-US" sz="2400" b="1" dirty="0">
                <a:solidFill>
                  <a:srgbClr val="000000"/>
                </a:solidFill>
                <a:latin typeface="Arial" panose="020B0604020202020204"/>
              </a:rPr>
              <a:t>  </a:t>
            </a:r>
            <a:endParaRPr lang="en-US" sz="2400" b="1" dirty="0">
              <a:solidFill>
                <a:srgbClr val="000000"/>
              </a:solidFill>
              <a:latin typeface="Arial" panose="020B0604020202020204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en-US" altLang="zh-CN" sz="2400" b="1" i="1" dirty="0">
                <a:solidFill>
                  <a:srgbClr val="000000"/>
                </a:solidFill>
                <a:latin typeface="Arial" panose="020B0604020202020204"/>
              </a:rPr>
              <a:t>Shortest</a:t>
            </a:r>
            <a:r>
              <a:rPr lang="en-US" altLang="zh-CN" sz="2400" b="1" dirty="0">
                <a:solidFill>
                  <a:srgbClr val="000000"/>
                </a:solidFill>
                <a:latin typeface="Arial" panose="020B0604020202020204"/>
              </a:rPr>
              <a:t>:</a:t>
            </a:r>
            <a:r>
              <a:rPr lang="zh-CN" altLang="en-US" sz="2400" b="1" dirty="0">
                <a:solidFill>
                  <a:srgbClr val="000000"/>
                </a:solidFill>
                <a:latin typeface="Arial" panose="020B0604020202020204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Arial" panose="020B0604020202020204"/>
              </a:rPr>
              <a:t>the</a:t>
            </a:r>
            <a:r>
              <a:rPr lang="zh-CN" altLang="en-US" sz="2400" b="1" dirty="0">
                <a:solidFill>
                  <a:srgbClr val="000000"/>
                </a:solidFill>
                <a:latin typeface="Arial" panose="020B0604020202020204"/>
              </a:rPr>
              <a:t> </a:t>
            </a:r>
            <a:r>
              <a:rPr lang="en-US" altLang="zh-CN" sz="2400" b="1" dirty="0">
                <a:solidFill>
                  <a:srgbClr val="D45655"/>
                </a:solidFill>
                <a:latin typeface="Arial" panose="020B0604020202020204"/>
              </a:rPr>
              <a:t>herding</a:t>
            </a:r>
            <a:r>
              <a:rPr lang="zh-CN" altLang="en-US" sz="2400" b="1" dirty="0">
                <a:solidFill>
                  <a:srgbClr val="000000"/>
                </a:solidFill>
                <a:latin typeface="Arial" panose="020B0604020202020204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Arial" panose="020B0604020202020204"/>
              </a:rPr>
              <a:t>behavior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A9FC57B-E961-4B40-897C-9168FB04DB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F74E4-2C59-5848-A8B8-DF6A3188A57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388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99F6A-DD62-F342-A0D4-A9FB99A17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Design decisions: </a:t>
            </a:r>
            <a:r>
              <a:rPr lang="en-US" altLang="zh-CN" dirty="0">
                <a:solidFill>
                  <a:srgbClr val="D45655"/>
                </a:solidFill>
              </a:rPr>
              <a:t>load</a:t>
            </a:r>
            <a:r>
              <a:rPr lang="zh-CN" altLang="en-US" dirty="0">
                <a:solidFill>
                  <a:srgbClr val="D45655"/>
                </a:solidFill>
              </a:rPr>
              <a:t> </a:t>
            </a:r>
            <a:r>
              <a:rPr lang="en-US" altLang="zh-CN" dirty="0">
                <a:solidFill>
                  <a:srgbClr val="D45655"/>
                </a:solidFill>
              </a:rPr>
              <a:t>tracking</a:t>
            </a:r>
            <a:r>
              <a:rPr lang="zh-CN" altLang="en-US" dirty="0">
                <a:solidFill>
                  <a:srgbClr val="D45655"/>
                </a:solidFill>
              </a:rPr>
              <a:t> </a:t>
            </a:r>
            <a:r>
              <a:rPr lang="en-US" altLang="zh-CN" dirty="0">
                <a:solidFill>
                  <a:srgbClr val="D45655"/>
                </a:solidFill>
              </a:rPr>
              <a:t>mechanisms</a:t>
            </a:r>
            <a:endParaRPr lang="en-US" dirty="0">
              <a:solidFill>
                <a:srgbClr val="D45655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2C640D2-1D94-7841-BBAF-F6EBC5B081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4306" y="1440180"/>
            <a:ext cx="6832600" cy="3429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F47E8D6-117C-3E4A-998A-350277DDB78F}"/>
              </a:ext>
            </a:extLst>
          </p:cNvPr>
          <p:cNvSpPr/>
          <p:nvPr/>
        </p:nvSpPr>
        <p:spPr>
          <a:xfrm>
            <a:off x="1004618" y="4956155"/>
            <a:ext cx="1034918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altLang="zh-CN" sz="2400" b="1" dirty="0">
                <a:solidFill>
                  <a:srgbClr val="000000"/>
                </a:solidFill>
                <a:latin typeface="Arial" panose="020B0604020202020204"/>
              </a:rPr>
              <a:t>INT2:</a:t>
            </a:r>
            <a:r>
              <a:rPr lang="zh-CN" altLang="en-US" sz="2400" b="1" dirty="0">
                <a:solidFill>
                  <a:srgbClr val="000000"/>
                </a:solidFill>
                <a:latin typeface="Arial" panose="020B0604020202020204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Arial" panose="020B0604020202020204"/>
              </a:rPr>
              <a:t>only</a:t>
            </a:r>
            <a:r>
              <a:rPr lang="zh-CN" altLang="en-US" sz="2400" b="1" dirty="0">
                <a:solidFill>
                  <a:srgbClr val="000000"/>
                </a:solidFill>
                <a:latin typeface="Arial" panose="020B0604020202020204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Arial" panose="020B0604020202020204"/>
              </a:rPr>
              <a:t>track</a:t>
            </a:r>
            <a:r>
              <a:rPr lang="zh-CN" altLang="en-US" sz="2400" b="1" dirty="0">
                <a:solidFill>
                  <a:srgbClr val="000000"/>
                </a:solidFill>
                <a:latin typeface="Arial" panose="020B0604020202020204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Arial" panose="020B0604020202020204"/>
              </a:rPr>
              <a:t>the</a:t>
            </a:r>
            <a:r>
              <a:rPr lang="zh-CN" altLang="en-US" sz="2400" b="1" dirty="0">
                <a:solidFill>
                  <a:srgbClr val="000000"/>
                </a:solidFill>
                <a:latin typeface="Arial" panose="020B0604020202020204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Arial" panose="020B0604020202020204"/>
              </a:rPr>
              <a:t>minimal</a:t>
            </a:r>
            <a:r>
              <a:rPr lang="zh-CN" altLang="en-US" sz="2400" b="1" dirty="0">
                <a:solidFill>
                  <a:srgbClr val="000000"/>
                </a:solidFill>
                <a:latin typeface="Arial" panose="020B0604020202020204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Arial" panose="020B0604020202020204"/>
              </a:rPr>
              <a:t>number</a:t>
            </a:r>
            <a:r>
              <a:rPr lang="zh-CN" altLang="en-US" sz="2400" b="1" dirty="0">
                <a:solidFill>
                  <a:srgbClr val="000000"/>
                </a:solidFill>
                <a:latin typeface="Arial" panose="020B0604020202020204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Arial" panose="020B0604020202020204"/>
              </a:rPr>
              <a:t>of</a:t>
            </a:r>
            <a:r>
              <a:rPr lang="zh-CN" altLang="en-US" sz="2400" b="1" dirty="0">
                <a:solidFill>
                  <a:srgbClr val="000000"/>
                </a:solidFill>
                <a:latin typeface="Arial" panose="020B0604020202020204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Arial" panose="020B0604020202020204"/>
              </a:rPr>
              <a:t>outstanding</a:t>
            </a:r>
            <a:r>
              <a:rPr lang="zh-CN" altLang="en-US" sz="2400" b="1" dirty="0">
                <a:solidFill>
                  <a:srgbClr val="000000"/>
                </a:solidFill>
                <a:latin typeface="Arial" panose="020B0604020202020204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Arial" panose="020B0604020202020204"/>
              </a:rPr>
              <a:t>requests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US" altLang="zh-CN" sz="2400" b="1" dirty="0">
                <a:solidFill>
                  <a:srgbClr val="000000"/>
                </a:solidFill>
                <a:latin typeface="Arial" panose="020B0604020202020204"/>
              </a:rPr>
              <a:t>INT3:</a:t>
            </a:r>
            <a:r>
              <a:rPr lang="zh-CN" altLang="en-US" sz="2400" b="1" dirty="0">
                <a:solidFill>
                  <a:srgbClr val="000000"/>
                </a:solidFill>
                <a:latin typeface="Arial" panose="020B0604020202020204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Arial" panose="020B0604020202020204"/>
              </a:rPr>
              <a:t>track the total service time of outstanding</a:t>
            </a:r>
            <a:r>
              <a:rPr lang="zh-CN" altLang="en-US" sz="2400" b="1" dirty="0">
                <a:solidFill>
                  <a:srgbClr val="000000"/>
                </a:solidFill>
                <a:latin typeface="Arial" panose="020B0604020202020204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Arial" panose="020B0604020202020204"/>
              </a:rPr>
              <a:t>requests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US" altLang="zh-CN" sz="2400" b="1" dirty="0">
                <a:solidFill>
                  <a:srgbClr val="000000"/>
                </a:solidFill>
                <a:latin typeface="Arial" panose="020B0604020202020204"/>
              </a:rPr>
              <a:t>Proactive:</a:t>
            </a:r>
            <a:r>
              <a:rPr lang="zh-CN" altLang="en-US" sz="2400" b="1" dirty="0">
                <a:solidFill>
                  <a:srgbClr val="000000"/>
                </a:solidFill>
                <a:latin typeface="Arial" panose="020B0604020202020204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Arial" panose="020B0604020202020204"/>
              </a:rPr>
              <a:t>increment</a:t>
            </a:r>
            <a:r>
              <a:rPr lang="zh-CN" altLang="en-US" sz="2400" b="1" dirty="0">
                <a:solidFill>
                  <a:srgbClr val="000000"/>
                </a:solidFill>
                <a:latin typeface="Arial" panose="020B0604020202020204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Arial" panose="020B0604020202020204"/>
              </a:rPr>
              <a:t>and decrement the counters by the switch</a:t>
            </a:r>
          </a:p>
          <a:p>
            <a:pPr marL="342900" indent="-342900">
              <a:buFont typeface="Wingdings" pitchFamily="2" charset="2"/>
              <a:buChar char="Ø"/>
            </a:pPr>
            <a:endParaRPr lang="en-US" altLang="zh-CN" sz="2400" b="1" dirty="0">
              <a:solidFill>
                <a:srgbClr val="000000"/>
              </a:solidFill>
              <a:latin typeface="Arial" panose="020B0604020202020204"/>
            </a:endParaRPr>
          </a:p>
          <a:p>
            <a:pPr marL="342900" indent="-342900">
              <a:buFont typeface="Wingdings" pitchFamily="2" charset="2"/>
              <a:buChar char="Ø"/>
            </a:pPr>
            <a:endParaRPr lang="en-US" sz="2400" b="1" dirty="0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FF79DE-7F71-5944-9765-521F88A7F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F74E4-2C59-5848-A8B8-DF6A3188A57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250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93218F-1B02-2B4B-A498-A1CD480E7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How to serve microsecond-scale workloads?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7EBE0E-0EC9-B446-BAB9-BA95C8F66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F74E4-2C59-5848-A8B8-DF6A3188A570}" type="slidenum">
              <a:rPr lang="en-US" smtClean="0"/>
              <a:t>3</a:t>
            </a:fld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E39F89C-653A-B24B-ACB3-12A11D652E4B}"/>
              </a:ext>
            </a:extLst>
          </p:cNvPr>
          <p:cNvSpPr>
            <a:spLocks noChangeAspect="1"/>
          </p:cNvSpPr>
          <p:nvPr/>
        </p:nvSpPr>
        <p:spPr>
          <a:xfrm>
            <a:off x="1841906" y="4649150"/>
            <a:ext cx="320040" cy="320040"/>
          </a:xfrm>
          <a:prstGeom prst="rect">
            <a:avLst/>
          </a:prstGeom>
          <a:solidFill>
            <a:srgbClr val="328CC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328CC1"/>
              </a:solidFill>
              <a:effectLst/>
              <a:uLnTx/>
              <a:uFillTx/>
              <a:latin typeface="Helvetica Neue" charset="0"/>
              <a:ea typeface="Helvetica Neue" charset="0"/>
              <a:cs typeface="Helvetica Neue" charset="0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E8E5C09-3CE4-1E41-A97D-9AE1F1F48D4B}"/>
              </a:ext>
            </a:extLst>
          </p:cNvPr>
          <p:cNvGrpSpPr/>
          <p:nvPr/>
        </p:nvGrpSpPr>
        <p:grpSpPr>
          <a:xfrm rot="10800000">
            <a:off x="2465382" y="3355941"/>
            <a:ext cx="457200" cy="640080"/>
            <a:chOff x="4867620" y="4360844"/>
            <a:chExt cx="460037" cy="943640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E9DFC8BE-9EDE-4E4B-A9AD-4393DAF95D02}"/>
                </a:ext>
              </a:extLst>
            </p:cNvPr>
            <p:cNvSpPr/>
            <p:nvPr/>
          </p:nvSpPr>
          <p:spPr>
            <a:xfrm rot="5400000">
              <a:off x="4641857" y="4618684"/>
              <a:ext cx="914400" cy="457200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E90A46EA-AA91-AA4C-9D84-F0ED0A1B1577}"/>
                </a:ext>
              </a:extLst>
            </p:cNvPr>
            <p:cNvCxnSpPr/>
            <p:nvPr/>
          </p:nvCxnSpPr>
          <p:spPr>
            <a:xfrm flipH="1">
              <a:off x="4880473" y="4373696"/>
              <a:ext cx="0" cy="914400"/>
            </a:xfrm>
            <a:prstGeom prst="straightConnector1">
              <a:avLst/>
            </a:prstGeom>
            <a:noFill/>
            <a:ln w="28575" cap="flat" cmpd="sng" algn="ctr">
              <a:solidFill>
                <a:srgbClr val="C00000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19ED82E2-8126-534B-9287-937A4FB4390C}"/>
                </a:ext>
              </a:extLst>
            </p:cNvPr>
            <p:cNvCxnSpPr/>
            <p:nvPr/>
          </p:nvCxnSpPr>
          <p:spPr>
            <a:xfrm flipH="1">
              <a:off x="5319870" y="4360844"/>
              <a:ext cx="0" cy="914400"/>
            </a:xfrm>
            <a:prstGeom prst="straightConnector1">
              <a:avLst/>
            </a:prstGeom>
            <a:noFill/>
            <a:ln w="28575" cap="flat" cmpd="sng" algn="ctr">
              <a:solidFill>
                <a:srgbClr val="C00000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CC2F1F39-5BE8-F640-96EC-3AD3F9C4659E}"/>
                </a:ext>
              </a:extLst>
            </p:cNvPr>
            <p:cNvCxnSpPr/>
            <p:nvPr/>
          </p:nvCxnSpPr>
          <p:spPr>
            <a:xfrm flipH="1">
              <a:off x="4867620" y="4373696"/>
              <a:ext cx="457200" cy="0"/>
            </a:xfrm>
            <a:prstGeom prst="straightConnector1">
              <a:avLst/>
            </a:prstGeom>
            <a:noFill/>
            <a:ln w="28575" cap="flat" cmpd="sng" algn="ctr">
              <a:solidFill>
                <a:srgbClr val="C00000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</p:grp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6A09AD9-DAF6-7147-B1F7-572B54D060F8}"/>
              </a:ext>
            </a:extLst>
          </p:cNvPr>
          <p:cNvCxnSpPr>
            <a:cxnSpLocks/>
            <a:stCxn id="24" idx="0"/>
          </p:cNvCxnSpPr>
          <p:nvPr/>
        </p:nvCxnSpPr>
        <p:spPr>
          <a:xfrm flipV="1">
            <a:off x="2001926" y="4347649"/>
            <a:ext cx="675113" cy="301501"/>
          </a:xfrm>
          <a:prstGeom prst="straightConnector1">
            <a:avLst/>
          </a:prstGeom>
          <a:noFill/>
          <a:ln w="19050" cap="flat" cmpd="sng" algn="ctr">
            <a:solidFill>
              <a:srgbClr val="000000"/>
            </a:solidFill>
            <a:prstDash val="solid"/>
            <a:miter lim="800000"/>
            <a:headEnd type="none" w="lg" len="lg"/>
            <a:tailEnd type="none" w="lg" len="med"/>
          </a:ln>
          <a:effectLst/>
        </p:spPr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52FAF008-A8C5-0E4E-9D63-33B48DD7CB1D}"/>
              </a:ext>
            </a:extLst>
          </p:cNvPr>
          <p:cNvSpPr>
            <a:spLocks noChangeAspect="1"/>
          </p:cNvSpPr>
          <p:nvPr/>
        </p:nvSpPr>
        <p:spPr>
          <a:xfrm>
            <a:off x="2283357" y="4649150"/>
            <a:ext cx="320040" cy="320040"/>
          </a:xfrm>
          <a:prstGeom prst="rect">
            <a:avLst/>
          </a:prstGeom>
          <a:solidFill>
            <a:srgbClr val="328CC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328CC1"/>
              </a:solidFill>
              <a:effectLst/>
              <a:uLnTx/>
              <a:uFillTx/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DBEE784-0E20-E147-BA88-661CA476AAB6}"/>
              </a:ext>
            </a:extLst>
          </p:cNvPr>
          <p:cNvSpPr>
            <a:spLocks noChangeAspect="1"/>
          </p:cNvSpPr>
          <p:nvPr/>
        </p:nvSpPr>
        <p:spPr>
          <a:xfrm>
            <a:off x="3124329" y="4649150"/>
            <a:ext cx="320040" cy="320040"/>
          </a:xfrm>
          <a:prstGeom prst="rect">
            <a:avLst/>
          </a:prstGeom>
          <a:solidFill>
            <a:srgbClr val="328CC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328CC1"/>
              </a:solidFill>
              <a:effectLst/>
              <a:uLnTx/>
              <a:uFillTx/>
              <a:latin typeface="Helvetica Neue" charset="0"/>
              <a:ea typeface="Helvetica Neue" charset="0"/>
              <a:cs typeface="Helvetica Neue" charset="0"/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E51370AC-65D4-054A-ADAA-9A321CC69639}"/>
              </a:ext>
            </a:extLst>
          </p:cNvPr>
          <p:cNvGrpSpPr>
            <a:grpSpLocks noChangeAspect="1"/>
          </p:cNvGrpSpPr>
          <p:nvPr/>
        </p:nvGrpSpPr>
        <p:grpSpPr>
          <a:xfrm>
            <a:off x="2724808" y="4777166"/>
            <a:ext cx="278111" cy="64008"/>
            <a:chOff x="9779907" y="1771252"/>
            <a:chExt cx="595952" cy="137160"/>
          </a:xfrm>
          <a:solidFill>
            <a:srgbClr val="328CC1"/>
          </a:solidFill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7BFE4CE4-A979-734A-8C11-B4539BF6AAC4}"/>
                </a:ext>
              </a:extLst>
            </p:cNvPr>
            <p:cNvSpPr/>
            <p:nvPr/>
          </p:nvSpPr>
          <p:spPr>
            <a:xfrm>
              <a:off x="9779907" y="1771252"/>
              <a:ext cx="137160" cy="13716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C3E991D5-56E0-DC41-96E5-FE9CBB5B2990}"/>
                </a:ext>
              </a:extLst>
            </p:cNvPr>
            <p:cNvSpPr/>
            <p:nvPr/>
          </p:nvSpPr>
          <p:spPr>
            <a:xfrm>
              <a:off x="10009303" y="1771252"/>
              <a:ext cx="137160" cy="13716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681379AE-66C6-1544-82A3-A4DB5BB7CF74}"/>
                </a:ext>
              </a:extLst>
            </p:cNvPr>
            <p:cNvSpPr/>
            <p:nvPr/>
          </p:nvSpPr>
          <p:spPr>
            <a:xfrm>
              <a:off x="10238699" y="1771252"/>
              <a:ext cx="137160" cy="13716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5BD1E94D-5780-C445-BD95-14174FD20D99}"/>
              </a:ext>
            </a:extLst>
          </p:cNvPr>
          <p:cNvCxnSpPr>
            <a:cxnSpLocks/>
            <a:stCxn id="32" idx="0"/>
          </p:cNvCxnSpPr>
          <p:nvPr/>
        </p:nvCxnSpPr>
        <p:spPr>
          <a:xfrm flipV="1">
            <a:off x="2443377" y="4347649"/>
            <a:ext cx="233662" cy="301501"/>
          </a:xfrm>
          <a:prstGeom prst="straightConnector1">
            <a:avLst/>
          </a:prstGeom>
          <a:noFill/>
          <a:ln w="19050" cap="flat" cmpd="sng" algn="ctr">
            <a:solidFill>
              <a:srgbClr val="000000"/>
            </a:solidFill>
            <a:prstDash val="solid"/>
            <a:miter lim="800000"/>
            <a:headEnd type="none" w="lg" len="lg"/>
            <a:tailEnd type="none" w="lg" len="med"/>
          </a:ln>
          <a:effectLst/>
        </p:spPr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5E1BAB3-8FAA-C240-9F86-D0560B33DE27}"/>
              </a:ext>
            </a:extLst>
          </p:cNvPr>
          <p:cNvCxnSpPr>
            <a:cxnSpLocks/>
            <a:stCxn id="33" idx="0"/>
          </p:cNvCxnSpPr>
          <p:nvPr/>
        </p:nvCxnSpPr>
        <p:spPr>
          <a:xfrm flipH="1" flipV="1">
            <a:off x="2677039" y="4347649"/>
            <a:ext cx="607310" cy="301501"/>
          </a:xfrm>
          <a:prstGeom prst="straightConnector1">
            <a:avLst/>
          </a:prstGeom>
          <a:noFill/>
          <a:ln w="19050" cap="flat" cmpd="sng" algn="ctr">
            <a:solidFill>
              <a:srgbClr val="000000"/>
            </a:solidFill>
            <a:prstDash val="solid"/>
            <a:miter lim="800000"/>
            <a:headEnd type="none" w="lg" len="lg"/>
            <a:tailEnd type="none" w="lg" len="med"/>
          </a:ln>
          <a:effectLst/>
        </p:spPr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38C4541C-8C66-704F-912D-880486A496DC}"/>
              </a:ext>
            </a:extLst>
          </p:cNvPr>
          <p:cNvSpPr txBox="1"/>
          <p:nvPr/>
        </p:nvSpPr>
        <p:spPr>
          <a:xfrm>
            <a:off x="2928363" y="3483040"/>
            <a:ext cx="7889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Queue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2EA8183-E275-6B44-83D4-58A6C355E767}"/>
              </a:ext>
            </a:extLst>
          </p:cNvPr>
          <p:cNvSpPr txBox="1"/>
          <p:nvPr/>
        </p:nvSpPr>
        <p:spPr>
          <a:xfrm>
            <a:off x="1860817" y="5127879"/>
            <a:ext cx="13987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Worker</a:t>
            </a:r>
            <a:r>
              <a:rPr lang="zh-CN" altLang="en-US" sz="1600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cores</a:t>
            </a:r>
            <a:endParaRPr lang="en-US" sz="1600" dirty="0">
              <a:solidFill>
                <a:srgbClr val="000000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7140547-D8EC-DA4B-93BA-359FC2EC2FE8}"/>
              </a:ext>
            </a:extLst>
          </p:cNvPr>
          <p:cNvSpPr>
            <a:spLocks noChangeAspect="1"/>
          </p:cNvSpPr>
          <p:nvPr/>
        </p:nvSpPr>
        <p:spPr>
          <a:xfrm>
            <a:off x="2528873" y="4050319"/>
            <a:ext cx="320040" cy="320040"/>
          </a:xfrm>
          <a:prstGeom prst="rect">
            <a:avLst/>
          </a:prstGeom>
          <a:solidFill>
            <a:srgbClr val="328CC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328CC1"/>
              </a:solidFill>
              <a:effectLst/>
              <a:uLnTx/>
              <a:uFillTx/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50A053D-F297-5C48-A7E5-8EF9E44DFA6F}"/>
              </a:ext>
            </a:extLst>
          </p:cNvPr>
          <p:cNvSpPr txBox="1"/>
          <p:nvPr/>
        </p:nvSpPr>
        <p:spPr>
          <a:xfrm>
            <a:off x="933129" y="3989260"/>
            <a:ext cx="16380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Dispatcher</a:t>
            </a:r>
            <a:r>
              <a:rPr lang="zh-CN" altLang="en-US" sz="1600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core</a:t>
            </a:r>
            <a:endParaRPr lang="en-US" sz="1600" dirty="0">
              <a:solidFill>
                <a:srgbClr val="000000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094085F2-E302-6641-A35C-2C7FFFD364BE}"/>
              </a:ext>
            </a:extLst>
          </p:cNvPr>
          <p:cNvSpPr/>
          <p:nvPr/>
        </p:nvSpPr>
        <p:spPr>
          <a:xfrm>
            <a:off x="2556684" y="2589140"/>
            <a:ext cx="320040" cy="182880"/>
          </a:xfrm>
          <a:prstGeom prst="rect">
            <a:avLst/>
          </a:prstGeom>
          <a:solidFill>
            <a:srgbClr val="A5A5A5">
              <a:lumMod val="40000"/>
              <a:lumOff val="60000"/>
            </a:srgbClr>
          </a:solidFill>
          <a:ln w="19050" cap="flat" cmpd="sng" algn="ctr">
            <a:solidFill>
              <a:srgbClr val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FDAB23D-B917-4A44-863C-9667D2DE28A9}"/>
              </a:ext>
            </a:extLst>
          </p:cNvPr>
          <p:cNvSpPr txBox="1"/>
          <p:nvPr/>
        </p:nvSpPr>
        <p:spPr>
          <a:xfrm>
            <a:off x="1650386" y="2485756"/>
            <a:ext cx="10070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Request </a:t>
            </a:r>
          </a:p>
        </p:txBody>
      </p:sp>
      <p:sp>
        <p:nvSpPr>
          <p:cNvPr id="59" name="Down Arrow 58">
            <a:extLst>
              <a:ext uri="{FF2B5EF4-FFF2-40B4-BE49-F238E27FC236}">
                <a16:creationId xmlns:a16="http://schemas.microsoft.com/office/drawing/2014/main" id="{B533EDCB-FB8E-8E41-8D08-703C4279D6FE}"/>
              </a:ext>
            </a:extLst>
          </p:cNvPr>
          <p:cNvSpPr/>
          <p:nvPr/>
        </p:nvSpPr>
        <p:spPr>
          <a:xfrm>
            <a:off x="2622147" y="2897251"/>
            <a:ext cx="159091" cy="385528"/>
          </a:xfrm>
          <a:prstGeom prst="downArrow">
            <a:avLst/>
          </a:prstGeom>
          <a:solidFill>
            <a:srgbClr val="000000"/>
          </a:solidFill>
          <a:ln w="12700" cap="flat" cmpd="sng" algn="ctr">
            <a:solidFill>
              <a:srgbClr val="000000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A685A355-0819-0D43-B5A5-BFA35EC1BEA0}"/>
              </a:ext>
            </a:extLst>
          </p:cNvPr>
          <p:cNvSpPr/>
          <p:nvPr/>
        </p:nvSpPr>
        <p:spPr>
          <a:xfrm>
            <a:off x="4153989" y="3483040"/>
            <a:ext cx="7265721" cy="1217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85800" lvl="1" indent="-228600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Ø"/>
            </a:pPr>
            <a:r>
              <a:rPr lang="en-US" altLang="zh-CN" sz="24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Centralized</a:t>
            </a:r>
            <a:r>
              <a:rPr lang="zh-CN" altLang="en-US" sz="24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scheduling</a:t>
            </a:r>
            <a:r>
              <a:rPr lang="zh-CN" altLang="en-US" sz="24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policies</a:t>
            </a:r>
          </a:p>
          <a:p>
            <a:pPr marL="1143000" lvl="2" indent="-228600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Ø"/>
            </a:pPr>
            <a:r>
              <a:rPr lang="en-US" altLang="zh-CN" sz="24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cFCFS</a:t>
            </a:r>
            <a:r>
              <a:rPr lang="zh-CN" altLang="en-US" sz="2400" dirty="0">
                <a:solidFill>
                  <a:prstClr val="black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(centralized</a:t>
            </a:r>
            <a:r>
              <a:rPr lang="zh-CN" altLang="en-US" sz="2400" dirty="0">
                <a:solidFill>
                  <a:prstClr val="black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first-come-first-serve)</a:t>
            </a:r>
          </a:p>
          <a:p>
            <a:pPr marL="1143000" lvl="2" indent="-228600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Ø"/>
            </a:pPr>
            <a:r>
              <a:rPr lang="en-US" altLang="zh-CN" sz="24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PS</a:t>
            </a:r>
            <a:r>
              <a:rPr lang="zh-CN" altLang="en-US" sz="2400" dirty="0">
                <a:solidFill>
                  <a:prstClr val="black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(processor</a:t>
            </a:r>
            <a:r>
              <a:rPr lang="zh-CN" altLang="en-US" sz="2400" dirty="0">
                <a:solidFill>
                  <a:prstClr val="black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sharing)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1BA6120-48E4-AD4D-BEC6-E05832C7D2FD}"/>
              </a:ext>
            </a:extLst>
          </p:cNvPr>
          <p:cNvSpPr/>
          <p:nvPr/>
        </p:nvSpPr>
        <p:spPr>
          <a:xfrm>
            <a:off x="914790" y="3291173"/>
            <a:ext cx="3414713" cy="21752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298D6F-AFB9-9B43-95C1-C5FBA38BE30D}"/>
              </a:ext>
            </a:extLst>
          </p:cNvPr>
          <p:cNvSpPr txBox="1"/>
          <p:nvPr/>
        </p:nvSpPr>
        <p:spPr>
          <a:xfrm>
            <a:off x="1299450" y="5554213"/>
            <a:ext cx="27888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 multi-core server</a:t>
            </a:r>
          </a:p>
        </p:txBody>
      </p:sp>
      <p:sp>
        <p:nvSpPr>
          <p:cNvPr id="47" name="Content Placeholder 2">
            <a:extLst>
              <a:ext uri="{FF2B5EF4-FFF2-40B4-BE49-F238E27FC236}">
                <a16:creationId xmlns:a16="http://schemas.microsoft.com/office/drawing/2014/main" id="{BA33E24F-AFC2-DD44-9313-29668AF749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6072" y="1685203"/>
            <a:ext cx="3717471" cy="803275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en-US" altLang="zh-CN" sz="3000" dirty="0"/>
              <a:t>Scale</a:t>
            </a:r>
            <a:r>
              <a:rPr lang="zh-CN" altLang="en-US" sz="3000" dirty="0"/>
              <a:t> </a:t>
            </a:r>
            <a:r>
              <a:rPr lang="en-US" altLang="zh-CN" sz="3000" dirty="0"/>
              <a:t>up</a:t>
            </a:r>
          </a:p>
          <a:p>
            <a:pPr marL="0" indent="0" algn="ctr">
              <a:buNone/>
            </a:pPr>
            <a:r>
              <a:rPr lang="en-US" altLang="zh-CN" sz="2600" dirty="0">
                <a:solidFill>
                  <a:schemeClr val="bg1">
                    <a:lumMod val="50000"/>
                  </a:schemeClr>
                </a:solidFill>
              </a:rPr>
              <a:t>[Shinjuku,</a:t>
            </a:r>
            <a:r>
              <a:rPr lang="zh-CN" altLang="en-US" sz="26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sz="2600" dirty="0">
                <a:solidFill>
                  <a:schemeClr val="bg1">
                    <a:lumMod val="50000"/>
                  </a:schemeClr>
                </a:solidFill>
              </a:rPr>
              <a:t>NSDI’19]</a:t>
            </a:r>
            <a:endParaRPr lang="en-US" altLang="zh-CN" dirty="0"/>
          </a:p>
          <a:p>
            <a:pPr lvl="3"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6382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AFCD7C-349F-3341-B1B4-9F3CF67AAD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7639"/>
            <a:ext cx="10515600" cy="132556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Design decisions: comparing with </a:t>
            </a:r>
            <a:br>
              <a:rPr lang="en-US" dirty="0"/>
            </a:br>
            <a:r>
              <a:rPr lang="en-US" dirty="0">
                <a:solidFill>
                  <a:srgbClr val="D45655"/>
                </a:solidFill>
              </a:rPr>
              <a:t>other solutions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E2BDB7-575A-A74B-91D8-124F15F8FE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7446" y="1806208"/>
            <a:ext cx="6361977" cy="315201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D458C13-BA2B-6145-BD42-25E3C957619C}"/>
              </a:ext>
            </a:extLst>
          </p:cNvPr>
          <p:cNvSpPr/>
          <p:nvPr/>
        </p:nvSpPr>
        <p:spPr>
          <a:xfrm>
            <a:off x="1004618" y="5181232"/>
            <a:ext cx="1034918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altLang="zh-CN" sz="2400" b="1" i="1" dirty="0">
                <a:solidFill>
                  <a:srgbClr val="000000"/>
                </a:solidFill>
                <a:latin typeface="Arial" panose="020B0604020202020204"/>
              </a:rPr>
              <a:t>Client(100)</a:t>
            </a:r>
            <a:r>
              <a:rPr lang="zh-CN" altLang="en-US" sz="2400" b="1" i="1" dirty="0">
                <a:solidFill>
                  <a:srgbClr val="000000"/>
                </a:solidFill>
                <a:latin typeface="Arial" panose="020B0604020202020204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Arial" panose="020B0604020202020204"/>
              </a:rPr>
              <a:t>has</a:t>
            </a:r>
            <a:r>
              <a:rPr lang="zh-CN" altLang="en-US" sz="2400" b="1" dirty="0">
                <a:solidFill>
                  <a:srgbClr val="000000"/>
                </a:solidFill>
                <a:latin typeface="Arial" panose="020B0604020202020204"/>
              </a:rPr>
              <a:t> </a:t>
            </a:r>
            <a:r>
              <a:rPr lang="en-US" altLang="zh-CN" sz="2400" b="1" dirty="0">
                <a:solidFill>
                  <a:srgbClr val="D45655"/>
                </a:solidFill>
                <a:latin typeface="Arial" panose="020B0604020202020204"/>
              </a:rPr>
              <a:t>nearly</a:t>
            </a:r>
            <a:r>
              <a:rPr lang="zh-CN" altLang="en-US" sz="2400" b="1" dirty="0">
                <a:solidFill>
                  <a:srgbClr val="D45655"/>
                </a:solidFill>
                <a:latin typeface="Arial" panose="020B0604020202020204"/>
              </a:rPr>
              <a:t> </a:t>
            </a:r>
            <a:r>
              <a:rPr lang="en-US" altLang="zh-CN" sz="2400" b="1" dirty="0">
                <a:solidFill>
                  <a:srgbClr val="D45655"/>
                </a:solidFill>
                <a:latin typeface="Arial" panose="020B0604020202020204"/>
              </a:rPr>
              <a:t>the</a:t>
            </a:r>
            <a:r>
              <a:rPr lang="zh-CN" altLang="en-US" sz="2400" b="1" dirty="0">
                <a:solidFill>
                  <a:srgbClr val="D45655"/>
                </a:solidFill>
                <a:latin typeface="Arial" panose="020B0604020202020204"/>
              </a:rPr>
              <a:t> </a:t>
            </a:r>
            <a:r>
              <a:rPr lang="en-US" altLang="zh-CN" sz="2400" b="1" dirty="0">
                <a:solidFill>
                  <a:srgbClr val="D45655"/>
                </a:solidFill>
                <a:latin typeface="Arial" panose="020B0604020202020204"/>
              </a:rPr>
              <a:t>same</a:t>
            </a:r>
            <a:r>
              <a:rPr lang="zh-CN" altLang="en-US" sz="2400" b="1" dirty="0">
                <a:solidFill>
                  <a:srgbClr val="D45655"/>
                </a:solidFill>
                <a:latin typeface="Arial" panose="020B0604020202020204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Arial" panose="020B0604020202020204"/>
              </a:rPr>
              <a:t>performance</a:t>
            </a:r>
            <a:r>
              <a:rPr lang="zh-CN" altLang="en-US" sz="2400" b="1" dirty="0">
                <a:solidFill>
                  <a:srgbClr val="000000"/>
                </a:solidFill>
                <a:latin typeface="Arial" panose="020B0604020202020204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Arial" panose="020B0604020202020204"/>
              </a:rPr>
              <a:t>as</a:t>
            </a:r>
            <a:r>
              <a:rPr lang="zh-CN" altLang="en-US" sz="2400" b="1" dirty="0">
                <a:solidFill>
                  <a:srgbClr val="000000"/>
                </a:solidFill>
                <a:latin typeface="Arial" panose="020B0604020202020204"/>
              </a:rPr>
              <a:t> </a:t>
            </a:r>
            <a:r>
              <a:rPr lang="en-US" altLang="zh-CN" sz="2400" b="1" i="1" dirty="0">
                <a:solidFill>
                  <a:srgbClr val="000000"/>
                </a:solidFill>
                <a:latin typeface="Arial" panose="020B0604020202020204"/>
              </a:rPr>
              <a:t>Shinjuku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US" altLang="zh-CN" sz="2400" b="1" i="1" dirty="0">
                <a:solidFill>
                  <a:srgbClr val="000000"/>
                </a:solidFill>
                <a:latin typeface="Arial" panose="020B0604020202020204"/>
              </a:rPr>
              <a:t>R2P2</a:t>
            </a:r>
            <a:r>
              <a:rPr lang="zh-CN" altLang="en-US" sz="2400" b="1" dirty="0">
                <a:solidFill>
                  <a:srgbClr val="000000"/>
                </a:solidFill>
                <a:latin typeface="Arial" panose="020B0604020202020204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Arial" panose="020B0604020202020204"/>
              </a:rPr>
              <a:t>has</a:t>
            </a:r>
            <a:r>
              <a:rPr lang="zh-CN" altLang="en-US" sz="2400" b="1" dirty="0">
                <a:solidFill>
                  <a:srgbClr val="000000"/>
                </a:solidFill>
                <a:latin typeface="Arial" panose="020B0604020202020204"/>
              </a:rPr>
              <a:t> </a:t>
            </a:r>
            <a:r>
              <a:rPr lang="en-US" altLang="zh-CN" sz="2400" b="1" dirty="0">
                <a:solidFill>
                  <a:srgbClr val="D45655"/>
                </a:solidFill>
                <a:latin typeface="Arial" panose="020B0604020202020204"/>
              </a:rPr>
              <a:t>head-of-line</a:t>
            </a:r>
            <a:r>
              <a:rPr lang="zh-CN" altLang="en-US" sz="2400" b="1" dirty="0">
                <a:solidFill>
                  <a:srgbClr val="D45655"/>
                </a:solidFill>
                <a:latin typeface="Arial" panose="020B0604020202020204"/>
              </a:rPr>
              <a:t> </a:t>
            </a:r>
            <a:r>
              <a:rPr lang="en-US" altLang="zh-CN" sz="2400" b="1" dirty="0">
                <a:solidFill>
                  <a:srgbClr val="D45655"/>
                </a:solidFill>
                <a:latin typeface="Arial" panose="020B0604020202020204"/>
              </a:rPr>
              <a:t>blocking</a:t>
            </a:r>
            <a:r>
              <a:rPr lang="zh-CN" altLang="en-US" sz="2400" b="1" dirty="0">
                <a:solidFill>
                  <a:srgbClr val="D45655"/>
                </a:solidFill>
                <a:latin typeface="Arial" panose="020B0604020202020204"/>
              </a:rPr>
              <a:t> </a:t>
            </a:r>
            <a:endParaRPr lang="en-US" sz="2400" b="1" dirty="0">
              <a:solidFill>
                <a:srgbClr val="D45655"/>
              </a:solidFill>
              <a:latin typeface="Arial" panose="020B0604020202020204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B8B6D5D-763E-574A-90A0-CEC29F5079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F74E4-2C59-5848-A8B8-DF6A3188A57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7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7ECFAF-1D8A-214C-BF4B-D93EE7C13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Conclusion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1831AA-EC4D-B144-91D0-8E07C1D4DB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049000" cy="4351338"/>
          </a:xfrm>
        </p:spPr>
        <p:txBody>
          <a:bodyPr/>
          <a:lstStyle/>
          <a:p>
            <a:r>
              <a:rPr lang="en-US" altLang="zh-CN" dirty="0"/>
              <a:t>Emerging</a:t>
            </a:r>
            <a:r>
              <a:rPr lang="zh-CN" altLang="en-US" dirty="0"/>
              <a:t> </a:t>
            </a:r>
            <a:r>
              <a:rPr lang="en-US" altLang="zh-CN" dirty="0"/>
              <a:t>workloads</a:t>
            </a:r>
            <a:r>
              <a:rPr lang="zh-CN" altLang="en-US" dirty="0"/>
              <a:t> </a:t>
            </a:r>
            <a:r>
              <a:rPr lang="en-US" altLang="zh-CN" dirty="0"/>
              <a:t>require</a:t>
            </a:r>
            <a:r>
              <a:rPr lang="zh-CN" altLang="en-US" dirty="0"/>
              <a:t> </a:t>
            </a:r>
            <a:r>
              <a:rPr lang="en-US" altLang="zh-CN" dirty="0">
                <a:solidFill>
                  <a:srgbClr val="D45655"/>
                </a:solidFill>
              </a:rPr>
              <a:t>microsecond-scale</a:t>
            </a:r>
            <a:r>
              <a:rPr lang="zh-CN" altLang="en-US" dirty="0"/>
              <a:t> </a:t>
            </a:r>
            <a:r>
              <a:rPr lang="en-US" altLang="zh-CN" dirty="0"/>
              <a:t>tail</a:t>
            </a:r>
            <a:r>
              <a:rPr lang="zh-CN" altLang="en-US" dirty="0"/>
              <a:t> </a:t>
            </a:r>
            <a:r>
              <a:rPr lang="en-US" altLang="zh-CN" dirty="0"/>
              <a:t>latency</a:t>
            </a:r>
          </a:p>
          <a:p>
            <a:endParaRPr lang="en-US" altLang="zh-CN" dirty="0"/>
          </a:p>
          <a:p>
            <a:r>
              <a:rPr lang="en-US" altLang="zh-CN" dirty="0" err="1">
                <a:solidFill>
                  <a:srgbClr val="D45655"/>
                </a:solidFill>
              </a:rPr>
              <a:t>RackSched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>
                <a:solidFill>
                  <a:srgbClr val="D45655"/>
                </a:solidFill>
              </a:rPr>
              <a:t>rack-level</a:t>
            </a:r>
            <a:r>
              <a:rPr lang="zh-CN" altLang="en-US" dirty="0">
                <a:solidFill>
                  <a:srgbClr val="D45655"/>
                </a:solidFill>
              </a:rPr>
              <a:t> </a:t>
            </a:r>
            <a:r>
              <a:rPr lang="en-US" altLang="zh-CN" dirty="0">
                <a:solidFill>
                  <a:srgbClr val="D45655"/>
                </a:solidFill>
              </a:rPr>
              <a:t>microsecond-scale</a:t>
            </a:r>
            <a:r>
              <a:rPr lang="zh-CN" altLang="en-US" dirty="0">
                <a:solidFill>
                  <a:srgbClr val="D45655"/>
                </a:solidFill>
              </a:rPr>
              <a:t> </a:t>
            </a:r>
            <a:r>
              <a:rPr lang="en-US" altLang="zh-CN" dirty="0">
                <a:solidFill>
                  <a:srgbClr val="D45655"/>
                </a:solidFill>
              </a:rPr>
              <a:t>scheduler</a:t>
            </a:r>
            <a:r>
              <a:rPr lang="zh-CN" altLang="en-US" dirty="0">
                <a:solidFill>
                  <a:srgbClr val="D45655"/>
                </a:solidFill>
              </a:rPr>
              <a:t> </a:t>
            </a:r>
            <a:r>
              <a:rPr lang="en-US" altLang="zh-CN" dirty="0"/>
              <a:t>that</a:t>
            </a:r>
            <a:r>
              <a:rPr lang="zh-CN" altLang="en-US" dirty="0"/>
              <a:t> </a:t>
            </a:r>
            <a:r>
              <a:rPr lang="en-US" altLang="zh-CN" dirty="0"/>
              <a:t>achieves</a:t>
            </a:r>
            <a:r>
              <a:rPr lang="zh-CN" altLang="en-US" dirty="0"/>
              <a:t> </a:t>
            </a:r>
            <a:r>
              <a:rPr lang="en-US" altLang="zh-CN" dirty="0">
                <a:solidFill>
                  <a:srgbClr val="D45655"/>
                </a:solidFill>
              </a:rPr>
              <a:t>scalability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>
                <a:solidFill>
                  <a:srgbClr val="D45655"/>
                </a:solidFill>
              </a:rPr>
              <a:t>low</a:t>
            </a:r>
            <a:r>
              <a:rPr lang="zh-CN" altLang="en-US" dirty="0">
                <a:solidFill>
                  <a:srgbClr val="D45655"/>
                </a:solidFill>
              </a:rPr>
              <a:t> </a:t>
            </a:r>
            <a:r>
              <a:rPr lang="en-US" altLang="zh-CN" dirty="0">
                <a:solidFill>
                  <a:srgbClr val="D45655"/>
                </a:solidFill>
              </a:rPr>
              <a:t>tail</a:t>
            </a:r>
            <a:r>
              <a:rPr lang="zh-CN" altLang="en-US" dirty="0">
                <a:solidFill>
                  <a:srgbClr val="D45655"/>
                </a:solidFill>
              </a:rPr>
              <a:t> </a:t>
            </a:r>
            <a:r>
              <a:rPr lang="en-US" altLang="zh-CN" dirty="0">
                <a:solidFill>
                  <a:srgbClr val="D45655"/>
                </a:solidFill>
              </a:rPr>
              <a:t>latency</a:t>
            </a:r>
          </a:p>
          <a:p>
            <a:pPr lvl="1"/>
            <a:r>
              <a:rPr lang="en-US" altLang="zh-CN" dirty="0"/>
              <a:t>Use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two-layer</a:t>
            </a:r>
            <a:r>
              <a:rPr lang="zh-CN" altLang="en-US" dirty="0"/>
              <a:t> </a:t>
            </a:r>
            <a:r>
              <a:rPr lang="en-US" altLang="zh-CN" dirty="0"/>
              <a:t>scheduling</a:t>
            </a:r>
            <a:r>
              <a:rPr lang="zh-CN" altLang="en-US" dirty="0"/>
              <a:t> </a:t>
            </a:r>
            <a:r>
              <a:rPr lang="en-US" altLang="zh-CN" dirty="0"/>
              <a:t>framework</a:t>
            </a:r>
          </a:p>
          <a:p>
            <a:pPr lvl="1"/>
            <a:r>
              <a:rPr lang="en-US" altLang="zh-CN" dirty="0"/>
              <a:t>Ensure</a:t>
            </a:r>
            <a:r>
              <a:rPr lang="zh-CN" altLang="en-US" dirty="0"/>
              <a:t> </a:t>
            </a:r>
            <a:r>
              <a:rPr lang="en-US" altLang="zh-CN" dirty="0"/>
              <a:t>request</a:t>
            </a:r>
            <a:r>
              <a:rPr lang="zh-CN" altLang="en-US" dirty="0"/>
              <a:t> </a:t>
            </a:r>
            <a:r>
              <a:rPr lang="en-US" altLang="zh-CN" dirty="0"/>
              <a:t>affinity</a:t>
            </a:r>
          </a:p>
          <a:p>
            <a:pPr lvl="1"/>
            <a:r>
              <a:rPr lang="en-US" altLang="zh-CN" dirty="0"/>
              <a:t>Support</a:t>
            </a:r>
            <a:r>
              <a:rPr lang="zh-CN" altLang="en-US" dirty="0"/>
              <a:t> </a:t>
            </a:r>
            <a:r>
              <a:rPr lang="en-US" altLang="zh-CN" dirty="0"/>
              <a:t>practical</a:t>
            </a:r>
            <a:r>
              <a:rPr lang="zh-CN" altLang="en-US" dirty="0"/>
              <a:t> </a:t>
            </a:r>
            <a:r>
              <a:rPr lang="en-US" altLang="zh-CN" dirty="0"/>
              <a:t>scheduling</a:t>
            </a:r>
            <a:r>
              <a:rPr lang="zh-CN" altLang="en-US" dirty="0"/>
              <a:t> </a:t>
            </a:r>
            <a:r>
              <a:rPr lang="en-US" altLang="zh-CN" dirty="0"/>
              <a:t>policies</a:t>
            </a:r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8A477A-1216-D642-B3FD-2C3356BF71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F74E4-2C59-5848-A8B8-DF6A3188A57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654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5556D3-1B6C-2C47-A7C6-807BAD7A22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21242B-7653-2642-AA9C-F58D3BAD25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38811" y="2434344"/>
            <a:ext cx="2514378" cy="8861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4800" i="1" dirty="0"/>
              <a:t>Thanks!</a:t>
            </a:r>
            <a:endParaRPr lang="en-US" sz="4800" i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178C57-7951-6C4C-AFB6-442580AEBF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0A95E9-7F37-EC4A-9EA7-223FF38CD9CE}" type="slidenum">
              <a:rPr lang="en-US" smtClean="0"/>
              <a:t>32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216E71-B50A-F747-9AFF-BFFBE7BC3E77}"/>
              </a:ext>
            </a:extLst>
          </p:cNvPr>
          <p:cNvSpPr txBox="1"/>
          <p:nvPr/>
        </p:nvSpPr>
        <p:spPr>
          <a:xfrm>
            <a:off x="3944911" y="3537480"/>
            <a:ext cx="43021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E-mail</a:t>
            </a:r>
            <a:r>
              <a:rPr lang="zh-CN" alt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address:</a:t>
            </a:r>
            <a:r>
              <a:rPr lang="zh-CN" alt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hzhu@jhu.edu</a:t>
            </a:r>
            <a:endParaRPr lang="en-US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AA8240-771C-6842-AEDC-94C7EDF46299}"/>
              </a:ext>
            </a:extLst>
          </p:cNvPr>
          <p:cNvSpPr txBox="1"/>
          <p:nvPr/>
        </p:nvSpPr>
        <p:spPr>
          <a:xfrm>
            <a:off x="3344045" y="4216104"/>
            <a:ext cx="57084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Arial" panose="020B0604020202020204"/>
              </a:rPr>
              <a:t>https://</a:t>
            </a:r>
            <a:r>
              <a:rPr lang="en-US" altLang="zh-CN" sz="2400" dirty="0" err="1">
                <a:latin typeface="Arial" panose="020B0604020202020204"/>
              </a:rPr>
              <a:t>github.com</a:t>
            </a:r>
            <a:r>
              <a:rPr lang="en-US" altLang="zh-CN" sz="2400" dirty="0">
                <a:latin typeface="Arial" panose="020B0604020202020204"/>
              </a:rPr>
              <a:t>/</a:t>
            </a:r>
            <a:r>
              <a:rPr lang="en-US" altLang="zh-CN" sz="2400" dirty="0" err="1">
                <a:latin typeface="Arial" panose="020B0604020202020204"/>
              </a:rPr>
              <a:t>netx</a:t>
            </a:r>
            <a:r>
              <a:rPr lang="en-US" altLang="zh-CN" sz="2400" dirty="0">
                <a:latin typeface="Arial" panose="020B0604020202020204"/>
              </a:rPr>
              <a:t>-repo/</a:t>
            </a:r>
            <a:r>
              <a:rPr lang="en-US" altLang="zh-CN" sz="2400" dirty="0" err="1">
                <a:latin typeface="Arial" panose="020B0604020202020204"/>
              </a:rPr>
              <a:t>RackSched</a:t>
            </a:r>
            <a:endParaRPr lang="en-US" sz="2400" dirty="0">
              <a:latin typeface="Arial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12759038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93218F-1B02-2B4B-A498-A1CD480E7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How to serve microsecond-scale workloads?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7EBE0E-0EC9-B446-BAB9-BA95C8F66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9DF74E4-2C59-5848-A8B8-DF6A3188A570}" type="slidenum">
              <a:rPr lang="en-US" smtClean="0"/>
              <a:t>4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CC671BF-3B57-8846-B6C8-B21CB0BC9BFA}"/>
              </a:ext>
            </a:extLst>
          </p:cNvPr>
          <p:cNvSpPr txBox="1">
            <a:spLocks/>
          </p:cNvSpPr>
          <p:nvPr/>
        </p:nvSpPr>
        <p:spPr>
          <a:xfrm>
            <a:off x="7224600" y="1690688"/>
            <a:ext cx="2737757" cy="8032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itchFamily="2" charset="2"/>
              <a:buChar char="Ø"/>
              <a:defRPr sz="2800" kern="120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Ø"/>
              <a:defRPr sz="2400" kern="120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Ø"/>
              <a:defRPr sz="2000" kern="120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Ø"/>
              <a:defRPr sz="1800" kern="120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Ø"/>
              <a:defRPr sz="1800" kern="120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dirty="0"/>
              <a:t>Scale</a:t>
            </a:r>
            <a:r>
              <a:rPr lang="zh-CN" altLang="en-US" dirty="0"/>
              <a:t> </a:t>
            </a:r>
            <a:r>
              <a:rPr lang="en-US" altLang="zh-CN" dirty="0"/>
              <a:t>out</a:t>
            </a:r>
          </a:p>
          <a:p>
            <a:pPr lvl="1"/>
            <a:endParaRPr lang="en-US" altLang="zh-CN" dirty="0"/>
          </a:p>
          <a:p>
            <a:pPr lvl="1"/>
            <a:endParaRPr lang="en-US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5843C968-4DC5-9043-B65C-3D2525B71BF1}"/>
              </a:ext>
            </a:extLst>
          </p:cNvPr>
          <p:cNvSpPr/>
          <p:nvPr/>
        </p:nvSpPr>
        <p:spPr>
          <a:xfrm>
            <a:off x="8041429" y="2764770"/>
            <a:ext cx="320040" cy="18288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9F32CE4-39BF-CD48-B2E0-65EC91A87109}"/>
              </a:ext>
            </a:extLst>
          </p:cNvPr>
          <p:cNvSpPr txBox="1"/>
          <p:nvPr/>
        </p:nvSpPr>
        <p:spPr>
          <a:xfrm>
            <a:off x="7137145" y="2688988"/>
            <a:ext cx="10070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Helvetica Neue" charset="0"/>
                <a:ea typeface="Helvetica Neue" charset="0"/>
                <a:cs typeface="Helvetica Neue" charset="0"/>
              </a:rPr>
              <a:t>Request </a:t>
            </a:r>
          </a:p>
        </p:txBody>
      </p:sp>
      <p:sp>
        <p:nvSpPr>
          <p:cNvPr id="100" name="Down Arrow 99">
            <a:extLst>
              <a:ext uri="{FF2B5EF4-FFF2-40B4-BE49-F238E27FC236}">
                <a16:creationId xmlns:a16="http://schemas.microsoft.com/office/drawing/2014/main" id="{AD3A3D20-9BF4-D347-BAFF-405277AC68BC}"/>
              </a:ext>
            </a:extLst>
          </p:cNvPr>
          <p:cNvSpPr/>
          <p:nvPr/>
        </p:nvSpPr>
        <p:spPr>
          <a:xfrm>
            <a:off x="8144463" y="3027542"/>
            <a:ext cx="159091" cy="385528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4FCB87D5-C633-CB4E-A6EB-011F7F878C6C}"/>
              </a:ext>
            </a:extLst>
          </p:cNvPr>
          <p:cNvSpPr/>
          <p:nvPr/>
        </p:nvSpPr>
        <p:spPr>
          <a:xfrm>
            <a:off x="1899796" y="2751663"/>
            <a:ext cx="320040" cy="18288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7F7FC630-941E-6448-B8DE-210D42CBF93D}"/>
              </a:ext>
            </a:extLst>
          </p:cNvPr>
          <p:cNvSpPr txBox="1"/>
          <p:nvPr/>
        </p:nvSpPr>
        <p:spPr>
          <a:xfrm>
            <a:off x="981493" y="2665980"/>
            <a:ext cx="10070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Helvetica Neue" charset="0"/>
                <a:ea typeface="Helvetica Neue" charset="0"/>
                <a:cs typeface="Helvetica Neue" charset="0"/>
              </a:rPr>
              <a:t>Request </a:t>
            </a:r>
          </a:p>
        </p:txBody>
      </p:sp>
      <p:sp>
        <p:nvSpPr>
          <p:cNvPr id="103" name="Down Arrow 102">
            <a:extLst>
              <a:ext uri="{FF2B5EF4-FFF2-40B4-BE49-F238E27FC236}">
                <a16:creationId xmlns:a16="http://schemas.microsoft.com/office/drawing/2014/main" id="{45359BFE-87EB-6146-B0FD-18745FD37696}"/>
              </a:ext>
            </a:extLst>
          </p:cNvPr>
          <p:cNvSpPr/>
          <p:nvPr/>
        </p:nvSpPr>
        <p:spPr>
          <a:xfrm>
            <a:off x="1988811" y="3004534"/>
            <a:ext cx="159091" cy="385528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E3FC8A-DBE5-6544-9419-5A1F173583F3}"/>
              </a:ext>
            </a:extLst>
          </p:cNvPr>
          <p:cNvSpPr txBox="1"/>
          <p:nvPr/>
        </p:nvSpPr>
        <p:spPr>
          <a:xfrm>
            <a:off x="6972949" y="4721978"/>
            <a:ext cx="34838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</a:t>
            </a:r>
            <a:r>
              <a:rPr lang="zh-CN" alt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rack-scale</a:t>
            </a:r>
            <a:r>
              <a:rPr lang="zh-CN" alt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computer</a:t>
            </a:r>
            <a:endParaRPr lang="en-US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62" name="Content Placeholder 2">
            <a:extLst>
              <a:ext uri="{FF2B5EF4-FFF2-40B4-BE49-F238E27FC236}">
                <a16:creationId xmlns:a16="http://schemas.microsoft.com/office/drawing/2014/main" id="{BD457BA8-77CC-F64C-90DD-14178C8576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332" y="1684623"/>
            <a:ext cx="3717471" cy="803275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en-US" altLang="zh-CN" sz="3000" dirty="0"/>
              <a:t>Scale</a:t>
            </a:r>
            <a:r>
              <a:rPr lang="zh-CN" altLang="en-US" sz="3000" dirty="0"/>
              <a:t> </a:t>
            </a:r>
            <a:r>
              <a:rPr lang="en-US" altLang="zh-CN" sz="3000" dirty="0"/>
              <a:t>up</a:t>
            </a:r>
          </a:p>
          <a:p>
            <a:pPr marL="0" indent="0" algn="ctr">
              <a:buNone/>
            </a:pPr>
            <a:r>
              <a:rPr lang="en-US" altLang="zh-CN" sz="2600" dirty="0">
                <a:solidFill>
                  <a:schemeClr val="bg1">
                    <a:lumMod val="50000"/>
                  </a:schemeClr>
                </a:solidFill>
              </a:rPr>
              <a:t>[Shinjuku,</a:t>
            </a:r>
            <a:r>
              <a:rPr lang="zh-CN" altLang="en-US" sz="26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sz="2600" dirty="0">
                <a:solidFill>
                  <a:schemeClr val="bg1">
                    <a:lumMod val="50000"/>
                  </a:schemeClr>
                </a:solidFill>
              </a:rPr>
              <a:t>NSDI’19]</a:t>
            </a: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34B55178-BA2C-9C45-BF6A-5F4C467D5764}"/>
              </a:ext>
            </a:extLst>
          </p:cNvPr>
          <p:cNvSpPr/>
          <p:nvPr/>
        </p:nvSpPr>
        <p:spPr>
          <a:xfrm>
            <a:off x="3690466" y="2027660"/>
            <a:ext cx="2330230" cy="4164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F5DE7CA-B0C7-D54C-BFC8-05A3FD2CB1CB}"/>
              </a:ext>
            </a:extLst>
          </p:cNvPr>
          <p:cNvSpPr txBox="1"/>
          <p:nvPr/>
        </p:nvSpPr>
        <p:spPr>
          <a:xfrm>
            <a:off x="3602646" y="1589442"/>
            <a:ext cx="24282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Larger demands</a:t>
            </a:r>
          </a:p>
        </p:txBody>
      </p: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B2297650-C236-7A4D-BF4E-FBFF7AEC0841}"/>
              </a:ext>
            </a:extLst>
          </p:cNvPr>
          <p:cNvGrpSpPr>
            <a:grpSpLocks noChangeAspect="1"/>
          </p:cNvGrpSpPr>
          <p:nvPr/>
        </p:nvGrpSpPr>
        <p:grpSpPr>
          <a:xfrm>
            <a:off x="9037425" y="3932462"/>
            <a:ext cx="397301" cy="91440"/>
            <a:chOff x="9779907" y="1771252"/>
            <a:chExt cx="595952" cy="137160"/>
          </a:xfrm>
          <a:solidFill>
            <a:srgbClr val="328CC1"/>
          </a:solidFill>
        </p:grpSpPr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212ADAA8-2C5D-0642-B508-7E5A59405B8A}"/>
                </a:ext>
              </a:extLst>
            </p:cNvPr>
            <p:cNvSpPr/>
            <p:nvPr/>
          </p:nvSpPr>
          <p:spPr>
            <a:xfrm>
              <a:off x="9779907" y="1771252"/>
              <a:ext cx="137160" cy="13716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2E4CDF28-595B-314F-B075-E1C505B95374}"/>
                </a:ext>
              </a:extLst>
            </p:cNvPr>
            <p:cNvSpPr/>
            <p:nvPr/>
          </p:nvSpPr>
          <p:spPr>
            <a:xfrm>
              <a:off x="10009303" y="1771252"/>
              <a:ext cx="137160" cy="13716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3AFC1DD7-AFCF-D74C-992F-49315CF88836}"/>
                </a:ext>
              </a:extLst>
            </p:cNvPr>
            <p:cNvSpPr/>
            <p:nvPr/>
          </p:nvSpPr>
          <p:spPr>
            <a:xfrm>
              <a:off x="10238699" y="1771252"/>
              <a:ext cx="137160" cy="13716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84A4B179-4F82-DF49-BB7F-8E54FD36DCBB}"/>
              </a:ext>
            </a:extLst>
          </p:cNvPr>
          <p:cNvGrpSpPr/>
          <p:nvPr/>
        </p:nvGrpSpPr>
        <p:grpSpPr>
          <a:xfrm>
            <a:off x="5207011" y="3532675"/>
            <a:ext cx="1777978" cy="1059117"/>
            <a:chOff x="2730339" y="4294198"/>
            <a:chExt cx="1777978" cy="1059117"/>
          </a:xfrm>
        </p:grpSpPr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D9039262-98BD-6344-95B4-AE0DA01AC0B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17584" y="4606811"/>
              <a:ext cx="320040" cy="320040"/>
            </a:xfrm>
            <a:prstGeom prst="rect">
              <a:avLst/>
            </a:prstGeom>
            <a:solidFill>
              <a:srgbClr val="328CC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328CC1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4A521D11-F3D6-324D-84D4-5FD06C50A26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59035" y="4606811"/>
              <a:ext cx="320040" cy="320040"/>
            </a:xfrm>
            <a:prstGeom prst="rect">
              <a:avLst/>
            </a:prstGeom>
            <a:solidFill>
              <a:srgbClr val="328CC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328CC1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923E9816-583A-794C-A013-574CFEA1095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100007" y="4606811"/>
              <a:ext cx="320040" cy="320040"/>
            </a:xfrm>
            <a:prstGeom prst="rect">
              <a:avLst/>
            </a:prstGeom>
            <a:solidFill>
              <a:srgbClr val="328CC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328CC1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B983EE18-B72B-CD4C-ABC7-9213D1DD96B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700486" y="4734827"/>
              <a:ext cx="278111" cy="64008"/>
              <a:chOff x="9779907" y="1771252"/>
              <a:chExt cx="595952" cy="137160"/>
            </a:xfrm>
            <a:solidFill>
              <a:srgbClr val="328CC1"/>
            </a:solidFill>
          </p:grpSpPr>
          <p:sp>
            <p:nvSpPr>
              <p:cNvPr id="139" name="Oval 138">
                <a:extLst>
                  <a:ext uri="{FF2B5EF4-FFF2-40B4-BE49-F238E27FC236}">
                    <a16:creationId xmlns:a16="http://schemas.microsoft.com/office/drawing/2014/main" id="{E74EB7D9-1443-9F4E-AC51-27D85366CFF1}"/>
                  </a:ext>
                </a:extLst>
              </p:cNvPr>
              <p:cNvSpPr/>
              <p:nvPr/>
            </p:nvSpPr>
            <p:spPr>
              <a:xfrm>
                <a:off x="9779907" y="1771252"/>
                <a:ext cx="137160" cy="137160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40" name="Oval 139">
                <a:extLst>
                  <a:ext uri="{FF2B5EF4-FFF2-40B4-BE49-F238E27FC236}">
                    <a16:creationId xmlns:a16="http://schemas.microsoft.com/office/drawing/2014/main" id="{B6E000C4-168F-D344-811A-A1C5FC4AF89E}"/>
                  </a:ext>
                </a:extLst>
              </p:cNvPr>
              <p:cNvSpPr/>
              <p:nvPr/>
            </p:nvSpPr>
            <p:spPr>
              <a:xfrm>
                <a:off x="10009303" y="1771252"/>
                <a:ext cx="137160" cy="137160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41" name="Oval 140">
                <a:extLst>
                  <a:ext uri="{FF2B5EF4-FFF2-40B4-BE49-F238E27FC236}">
                    <a16:creationId xmlns:a16="http://schemas.microsoft.com/office/drawing/2014/main" id="{DC153353-6FB4-E643-B996-CAC1C96E9F1A}"/>
                  </a:ext>
                </a:extLst>
              </p:cNvPr>
              <p:cNvSpPr/>
              <p:nvPr/>
            </p:nvSpPr>
            <p:spPr>
              <a:xfrm>
                <a:off x="10238699" y="1771252"/>
                <a:ext cx="137160" cy="137160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D46BC16F-CB91-664D-8090-0F647CAA2850}"/>
                </a:ext>
              </a:extLst>
            </p:cNvPr>
            <p:cNvSpPr/>
            <p:nvPr/>
          </p:nvSpPr>
          <p:spPr>
            <a:xfrm>
              <a:off x="2730339" y="4294198"/>
              <a:ext cx="1777978" cy="1059117"/>
            </a:xfrm>
            <a:prstGeom prst="rect">
              <a:avLst/>
            </a:prstGeom>
            <a:solidFill>
              <a:srgbClr val="328CC1">
                <a:alpha val="29804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07F1696A-CABB-4244-96B9-D8CAE8CD9139}"/>
                </a:ext>
              </a:extLst>
            </p:cNvPr>
            <p:cNvSpPr txBox="1"/>
            <p:nvPr/>
          </p:nvSpPr>
          <p:spPr>
            <a:xfrm>
              <a:off x="2875618" y="4938818"/>
              <a:ext cx="158152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 Neue" charset="0"/>
                  <a:ea typeface="Helvetica Neue" charset="0"/>
                  <a:cs typeface="Helvetica Neue" charset="0"/>
                </a:rPr>
                <a:t>Worker</a:t>
              </a:r>
              <a:r>
                <a:rPr kumimoji="0" lang="zh-CN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 Neue" charset="0"/>
                  <a:ea typeface="Helvetica Neue" charset="0"/>
                  <a:cs typeface="Helvetica Neue" charset="0"/>
                </a:rPr>
                <a:t> </a:t>
              </a:r>
              <a:r>
                <a:rPr kumimoji="0" lang="en-US" altLang="zh-CN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 Neue" charset="0"/>
                  <a:ea typeface="Helvetica Neue" charset="0"/>
                  <a:cs typeface="Helvetica Neue" charset="0"/>
                </a:rPr>
                <a:t>threads</a:t>
              </a: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sp>
        <p:nvSpPr>
          <p:cNvPr id="142" name="Rectangle 141">
            <a:extLst>
              <a:ext uri="{FF2B5EF4-FFF2-40B4-BE49-F238E27FC236}">
                <a16:creationId xmlns:a16="http://schemas.microsoft.com/office/drawing/2014/main" id="{3E2A37C3-D122-C242-87CC-A155A7652FAF}"/>
              </a:ext>
            </a:extLst>
          </p:cNvPr>
          <p:cNvSpPr/>
          <p:nvPr/>
        </p:nvSpPr>
        <p:spPr>
          <a:xfrm>
            <a:off x="5095465" y="3436166"/>
            <a:ext cx="6298225" cy="1229727"/>
          </a:xfrm>
          <a:prstGeom prst="rect">
            <a:avLst/>
          </a:prstGeom>
          <a:noFill/>
          <a:ln w="12700" cap="flat" cmpd="sng" algn="ctr">
            <a:solidFill>
              <a:srgbClr val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09805210-3368-994D-B1DA-FD9C8D2046BF}"/>
              </a:ext>
            </a:extLst>
          </p:cNvPr>
          <p:cNvGrpSpPr/>
          <p:nvPr/>
        </p:nvGrpSpPr>
        <p:grpSpPr>
          <a:xfrm>
            <a:off x="7138576" y="3532675"/>
            <a:ext cx="1777978" cy="1059117"/>
            <a:chOff x="2730339" y="4294198"/>
            <a:chExt cx="1777978" cy="1059117"/>
          </a:xfrm>
        </p:grpSpPr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8A702163-E3C1-F54C-8405-3F73BA748C8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17584" y="4606811"/>
              <a:ext cx="320040" cy="320040"/>
            </a:xfrm>
            <a:prstGeom prst="rect">
              <a:avLst/>
            </a:prstGeom>
            <a:solidFill>
              <a:srgbClr val="328CC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328CC1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DE09F31E-88AB-1347-99C8-BE1A6D720BB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59035" y="4606811"/>
              <a:ext cx="320040" cy="320040"/>
            </a:xfrm>
            <a:prstGeom prst="rect">
              <a:avLst/>
            </a:prstGeom>
            <a:solidFill>
              <a:srgbClr val="328CC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328CC1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4925D1D6-8DFE-9242-9AA9-90916A047B1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100007" y="4606811"/>
              <a:ext cx="320040" cy="320040"/>
            </a:xfrm>
            <a:prstGeom prst="rect">
              <a:avLst/>
            </a:prstGeom>
            <a:solidFill>
              <a:srgbClr val="328CC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328CC1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grpSp>
          <p:nvGrpSpPr>
            <p:cNvPr id="147" name="Group 146">
              <a:extLst>
                <a:ext uri="{FF2B5EF4-FFF2-40B4-BE49-F238E27FC236}">
                  <a16:creationId xmlns:a16="http://schemas.microsoft.com/office/drawing/2014/main" id="{011DBB4A-CCAF-534C-8C89-A533E0EEEAC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700486" y="4734827"/>
              <a:ext cx="278111" cy="64008"/>
              <a:chOff x="9779907" y="1771252"/>
              <a:chExt cx="595952" cy="137160"/>
            </a:xfrm>
            <a:solidFill>
              <a:srgbClr val="328CC1"/>
            </a:solidFill>
          </p:grpSpPr>
          <p:sp>
            <p:nvSpPr>
              <p:cNvPr id="150" name="Oval 149">
                <a:extLst>
                  <a:ext uri="{FF2B5EF4-FFF2-40B4-BE49-F238E27FC236}">
                    <a16:creationId xmlns:a16="http://schemas.microsoft.com/office/drawing/2014/main" id="{3AE1E9E7-460B-AB44-A42F-55F55D6A2089}"/>
                  </a:ext>
                </a:extLst>
              </p:cNvPr>
              <p:cNvSpPr/>
              <p:nvPr/>
            </p:nvSpPr>
            <p:spPr>
              <a:xfrm>
                <a:off x="9779907" y="1771252"/>
                <a:ext cx="137160" cy="137160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51" name="Oval 150">
                <a:extLst>
                  <a:ext uri="{FF2B5EF4-FFF2-40B4-BE49-F238E27FC236}">
                    <a16:creationId xmlns:a16="http://schemas.microsoft.com/office/drawing/2014/main" id="{A768AD37-FCB1-424D-8021-6C18DD870A4E}"/>
                  </a:ext>
                </a:extLst>
              </p:cNvPr>
              <p:cNvSpPr/>
              <p:nvPr/>
            </p:nvSpPr>
            <p:spPr>
              <a:xfrm>
                <a:off x="10009303" y="1771252"/>
                <a:ext cx="137160" cy="137160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52" name="Oval 151">
                <a:extLst>
                  <a:ext uri="{FF2B5EF4-FFF2-40B4-BE49-F238E27FC236}">
                    <a16:creationId xmlns:a16="http://schemas.microsoft.com/office/drawing/2014/main" id="{A9A9B5CD-D642-F446-A815-F1F4DD5C4BBF}"/>
                  </a:ext>
                </a:extLst>
              </p:cNvPr>
              <p:cNvSpPr/>
              <p:nvPr/>
            </p:nvSpPr>
            <p:spPr>
              <a:xfrm>
                <a:off x="10238699" y="1771252"/>
                <a:ext cx="137160" cy="137160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A255C7BB-5E51-4A48-876A-7D741D1B607E}"/>
                </a:ext>
              </a:extLst>
            </p:cNvPr>
            <p:cNvSpPr/>
            <p:nvPr/>
          </p:nvSpPr>
          <p:spPr>
            <a:xfrm>
              <a:off x="2730339" y="4294198"/>
              <a:ext cx="1777978" cy="1059117"/>
            </a:xfrm>
            <a:prstGeom prst="rect">
              <a:avLst/>
            </a:prstGeom>
            <a:solidFill>
              <a:srgbClr val="328CC1">
                <a:alpha val="29804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AEDB90A4-9597-C84C-AEB1-59BBFFFACA9D}"/>
                </a:ext>
              </a:extLst>
            </p:cNvPr>
            <p:cNvSpPr txBox="1"/>
            <p:nvPr/>
          </p:nvSpPr>
          <p:spPr>
            <a:xfrm>
              <a:off x="2875618" y="4938818"/>
              <a:ext cx="158152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 Neue" charset="0"/>
                  <a:ea typeface="Helvetica Neue" charset="0"/>
                  <a:cs typeface="Helvetica Neue" charset="0"/>
                </a:rPr>
                <a:t>Worker</a:t>
              </a:r>
              <a:r>
                <a:rPr kumimoji="0" lang="zh-CN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 Neue" charset="0"/>
                  <a:ea typeface="Helvetica Neue" charset="0"/>
                  <a:cs typeface="Helvetica Neue" charset="0"/>
                </a:rPr>
                <a:t> </a:t>
              </a:r>
              <a:r>
                <a:rPr kumimoji="0" lang="en-US" altLang="zh-CN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 Neue" charset="0"/>
                  <a:ea typeface="Helvetica Neue" charset="0"/>
                  <a:cs typeface="Helvetica Neue" charset="0"/>
                </a:rPr>
                <a:t>threads</a:t>
              </a: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2AA3458E-51C4-5A44-BF5E-B0EE8EC6519C}"/>
              </a:ext>
            </a:extLst>
          </p:cNvPr>
          <p:cNvGrpSpPr/>
          <p:nvPr/>
        </p:nvGrpSpPr>
        <p:grpSpPr>
          <a:xfrm>
            <a:off x="9496541" y="3532676"/>
            <a:ext cx="1777978" cy="1059117"/>
            <a:chOff x="2730339" y="4294198"/>
            <a:chExt cx="1777978" cy="1059117"/>
          </a:xfrm>
        </p:grpSpPr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03B83CB0-3298-C64C-B73C-9CC37ABAB17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17584" y="4606811"/>
              <a:ext cx="320040" cy="320040"/>
            </a:xfrm>
            <a:prstGeom prst="rect">
              <a:avLst/>
            </a:prstGeom>
            <a:solidFill>
              <a:srgbClr val="328CC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328CC1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C87BF926-0FC4-2A41-B33F-1216E621BAA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59035" y="4606811"/>
              <a:ext cx="320040" cy="320040"/>
            </a:xfrm>
            <a:prstGeom prst="rect">
              <a:avLst/>
            </a:prstGeom>
            <a:solidFill>
              <a:srgbClr val="328CC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328CC1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AD3D45FE-1DFB-0B49-BF68-D48AD5FFE56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100007" y="4606811"/>
              <a:ext cx="320040" cy="320040"/>
            </a:xfrm>
            <a:prstGeom prst="rect">
              <a:avLst/>
            </a:prstGeom>
            <a:solidFill>
              <a:srgbClr val="328CC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328CC1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grpSp>
          <p:nvGrpSpPr>
            <p:cNvPr id="157" name="Group 156">
              <a:extLst>
                <a:ext uri="{FF2B5EF4-FFF2-40B4-BE49-F238E27FC236}">
                  <a16:creationId xmlns:a16="http://schemas.microsoft.com/office/drawing/2014/main" id="{D5AEE4F0-B81D-054C-9612-5F89F9BFDC6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700486" y="4734827"/>
              <a:ext cx="278111" cy="64008"/>
              <a:chOff x="9779907" y="1771252"/>
              <a:chExt cx="595952" cy="137160"/>
            </a:xfrm>
            <a:solidFill>
              <a:srgbClr val="328CC1"/>
            </a:solidFill>
          </p:grpSpPr>
          <p:sp>
            <p:nvSpPr>
              <p:cNvPr id="160" name="Oval 159">
                <a:extLst>
                  <a:ext uri="{FF2B5EF4-FFF2-40B4-BE49-F238E27FC236}">
                    <a16:creationId xmlns:a16="http://schemas.microsoft.com/office/drawing/2014/main" id="{1808C039-E5E5-FA4E-868B-90CF6C75BE4B}"/>
                  </a:ext>
                </a:extLst>
              </p:cNvPr>
              <p:cNvSpPr/>
              <p:nvPr/>
            </p:nvSpPr>
            <p:spPr>
              <a:xfrm>
                <a:off x="9779907" y="1771252"/>
                <a:ext cx="137160" cy="137160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61" name="Oval 160">
                <a:extLst>
                  <a:ext uri="{FF2B5EF4-FFF2-40B4-BE49-F238E27FC236}">
                    <a16:creationId xmlns:a16="http://schemas.microsoft.com/office/drawing/2014/main" id="{8962AE70-6D5B-964A-877A-6730D60B2705}"/>
                  </a:ext>
                </a:extLst>
              </p:cNvPr>
              <p:cNvSpPr/>
              <p:nvPr/>
            </p:nvSpPr>
            <p:spPr>
              <a:xfrm>
                <a:off x="10009303" y="1771252"/>
                <a:ext cx="137160" cy="137160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62" name="Oval 161">
                <a:extLst>
                  <a:ext uri="{FF2B5EF4-FFF2-40B4-BE49-F238E27FC236}">
                    <a16:creationId xmlns:a16="http://schemas.microsoft.com/office/drawing/2014/main" id="{7A3002C9-34EC-E64E-A0DD-AC0C9996CEA6}"/>
                  </a:ext>
                </a:extLst>
              </p:cNvPr>
              <p:cNvSpPr/>
              <p:nvPr/>
            </p:nvSpPr>
            <p:spPr>
              <a:xfrm>
                <a:off x="10238699" y="1771252"/>
                <a:ext cx="137160" cy="137160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83E0A4FE-ED74-BF44-B130-E1B3D0805A5C}"/>
                </a:ext>
              </a:extLst>
            </p:cNvPr>
            <p:cNvSpPr/>
            <p:nvPr/>
          </p:nvSpPr>
          <p:spPr>
            <a:xfrm>
              <a:off x="2730339" y="4294198"/>
              <a:ext cx="1777978" cy="1059117"/>
            </a:xfrm>
            <a:prstGeom prst="rect">
              <a:avLst/>
            </a:prstGeom>
            <a:solidFill>
              <a:srgbClr val="328CC1">
                <a:alpha val="29804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BCCCEFC9-2EF5-E14B-90C4-1D9832611C3E}"/>
                </a:ext>
              </a:extLst>
            </p:cNvPr>
            <p:cNvSpPr txBox="1"/>
            <p:nvPr/>
          </p:nvSpPr>
          <p:spPr>
            <a:xfrm>
              <a:off x="2875618" y="4938818"/>
              <a:ext cx="158152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 Neue" charset="0"/>
                  <a:ea typeface="Helvetica Neue" charset="0"/>
                  <a:cs typeface="Helvetica Neue" charset="0"/>
                </a:rPr>
                <a:t>Worker</a:t>
              </a:r>
              <a:r>
                <a:rPr kumimoji="0" lang="zh-CN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 Neue" charset="0"/>
                  <a:ea typeface="Helvetica Neue" charset="0"/>
                  <a:cs typeface="Helvetica Neue" charset="0"/>
                </a:rPr>
                <a:t> </a:t>
              </a:r>
              <a:r>
                <a:rPr kumimoji="0" lang="en-US" altLang="zh-CN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 Neue" charset="0"/>
                  <a:ea typeface="Helvetica Neue" charset="0"/>
                  <a:cs typeface="Helvetica Neue" charset="0"/>
                </a:rPr>
                <a:t>threads</a:t>
              </a: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BA046B74-7CA5-BD4B-980F-17C8BBF613C0}"/>
              </a:ext>
            </a:extLst>
          </p:cNvPr>
          <p:cNvGrpSpPr/>
          <p:nvPr/>
        </p:nvGrpSpPr>
        <p:grpSpPr>
          <a:xfrm>
            <a:off x="1170827" y="3536114"/>
            <a:ext cx="1777978" cy="1059117"/>
            <a:chOff x="2730339" y="4294198"/>
            <a:chExt cx="1777978" cy="1059117"/>
          </a:xfrm>
        </p:grpSpPr>
        <p:sp>
          <p:nvSpPr>
            <p:cNvPr id="164" name="Rectangle 163">
              <a:extLst>
                <a:ext uri="{FF2B5EF4-FFF2-40B4-BE49-F238E27FC236}">
                  <a16:creationId xmlns:a16="http://schemas.microsoft.com/office/drawing/2014/main" id="{8B2687BD-7FC6-E743-AF5F-39461960FEE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17584" y="4606811"/>
              <a:ext cx="320040" cy="320040"/>
            </a:xfrm>
            <a:prstGeom prst="rect">
              <a:avLst/>
            </a:prstGeom>
            <a:solidFill>
              <a:srgbClr val="328CC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328CC1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7700EE79-802E-F249-B76A-8793315A1A3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59035" y="4606811"/>
              <a:ext cx="320040" cy="320040"/>
            </a:xfrm>
            <a:prstGeom prst="rect">
              <a:avLst/>
            </a:prstGeom>
            <a:solidFill>
              <a:srgbClr val="328CC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328CC1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6D951E4A-E8BC-144F-BF88-1E948CCB14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100007" y="4606811"/>
              <a:ext cx="320040" cy="320040"/>
            </a:xfrm>
            <a:prstGeom prst="rect">
              <a:avLst/>
            </a:prstGeom>
            <a:solidFill>
              <a:srgbClr val="328CC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328CC1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grpSp>
          <p:nvGrpSpPr>
            <p:cNvPr id="167" name="Group 166">
              <a:extLst>
                <a:ext uri="{FF2B5EF4-FFF2-40B4-BE49-F238E27FC236}">
                  <a16:creationId xmlns:a16="http://schemas.microsoft.com/office/drawing/2014/main" id="{E97E2853-0976-0D41-B1AB-BECDF7F560A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700486" y="4734827"/>
              <a:ext cx="278111" cy="64008"/>
              <a:chOff x="9779907" y="1771252"/>
              <a:chExt cx="595952" cy="137160"/>
            </a:xfrm>
            <a:solidFill>
              <a:srgbClr val="328CC1"/>
            </a:solidFill>
          </p:grpSpPr>
          <p:sp>
            <p:nvSpPr>
              <p:cNvPr id="170" name="Oval 169">
                <a:extLst>
                  <a:ext uri="{FF2B5EF4-FFF2-40B4-BE49-F238E27FC236}">
                    <a16:creationId xmlns:a16="http://schemas.microsoft.com/office/drawing/2014/main" id="{A13977B7-C579-DC47-9DFD-23A669440920}"/>
                  </a:ext>
                </a:extLst>
              </p:cNvPr>
              <p:cNvSpPr/>
              <p:nvPr/>
            </p:nvSpPr>
            <p:spPr>
              <a:xfrm>
                <a:off x="9779907" y="1771252"/>
                <a:ext cx="137160" cy="137160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71" name="Oval 170">
                <a:extLst>
                  <a:ext uri="{FF2B5EF4-FFF2-40B4-BE49-F238E27FC236}">
                    <a16:creationId xmlns:a16="http://schemas.microsoft.com/office/drawing/2014/main" id="{49CEFFA9-EF56-3B47-BEAB-DE5554B6F430}"/>
                  </a:ext>
                </a:extLst>
              </p:cNvPr>
              <p:cNvSpPr/>
              <p:nvPr/>
            </p:nvSpPr>
            <p:spPr>
              <a:xfrm>
                <a:off x="10009303" y="1771252"/>
                <a:ext cx="137160" cy="137160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72" name="Oval 171">
                <a:extLst>
                  <a:ext uri="{FF2B5EF4-FFF2-40B4-BE49-F238E27FC236}">
                    <a16:creationId xmlns:a16="http://schemas.microsoft.com/office/drawing/2014/main" id="{2F00258B-5CB8-F949-A05D-5F0AEDF48BEB}"/>
                  </a:ext>
                </a:extLst>
              </p:cNvPr>
              <p:cNvSpPr/>
              <p:nvPr/>
            </p:nvSpPr>
            <p:spPr>
              <a:xfrm>
                <a:off x="10238699" y="1771252"/>
                <a:ext cx="137160" cy="137160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34AF115E-8272-6241-A879-FD8A68B72428}"/>
                </a:ext>
              </a:extLst>
            </p:cNvPr>
            <p:cNvSpPr/>
            <p:nvPr/>
          </p:nvSpPr>
          <p:spPr>
            <a:xfrm>
              <a:off x="2730339" y="4294198"/>
              <a:ext cx="1777978" cy="1059117"/>
            </a:xfrm>
            <a:prstGeom prst="rect">
              <a:avLst/>
            </a:prstGeom>
            <a:solidFill>
              <a:srgbClr val="328CC1">
                <a:alpha val="29804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580E4C4D-954D-2B4E-A89B-097B415D6453}"/>
                </a:ext>
              </a:extLst>
            </p:cNvPr>
            <p:cNvSpPr txBox="1"/>
            <p:nvPr/>
          </p:nvSpPr>
          <p:spPr>
            <a:xfrm>
              <a:off x="2875618" y="4938818"/>
              <a:ext cx="158152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 Neue" charset="0"/>
                  <a:ea typeface="Helvetica Neue" charset="0"/>
                  <a:cs typeface="Helvetica Neue" charset="0"/>
                </a:rPr>
                <a:t>Worker</a:t>
              </a:r>
              <a:r>
                <a:rPr kumimoji="0" lang="zh-CN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 Neue" charset="0"/>
                  <a:ea typeface="Helvetica Neue" charset="0"/>
                  <a:cs typeface="Helvetica Neue" charset="0"/>
                </a:rPr>
                <a:t> </a:t>
              </a:r>
              <a:r>
                <a:rPr kumimoji="0" lang="en-US" altLang="zh-CN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 Neue" charset="0"/>
                  <a:ea typeface="Helvetica Neue" charset="0"/>
                  <a:cs typeface="Helvetica Neue" charset="0"/>
                </a:rPr>
                <a:t>threads</a:t>
              </a: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47368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0" grpId="0" animBg="1"/>
      <p:bldP spid="61" grpId="0"/>
      <p:bldP spid="100" grpId="0" animBg="1"/>
      <p:bldP spid="6" grpId="0"/>
      <p:bldP spid="9" grpId="0" animBg="1"/>
      <p:bldP spid="11" grpId="0"/>
      <p:bldP spid="14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F7403-8166-2B45-8888-1A2DF0899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Can we do centralized scheduling?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09EDAE-4DCA-8C4A-963E-EC85E35700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F74E4-2C59-5848-A8B8-DF6A3188A570}" type="slidenum">
              <a:rPr lang="en-US" smtClean="0"/>
              <a:t>5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6695419-6651-DE4B-87FD-6B594C425F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781644"/>
            <a:ext cx="4928205" cy="4351338"/>
          </a:xfrm>
        </p:spPr>
        <p:txBody>
          <a:bodyPr/>
          <a:lstStyle/>
          <a:p>
            <a:r>
              <a:rPr lang="en-US" altLang="zh-CN" dirty="0"/>
              <a:t>Centralized</a:t>
            </a:r>
            <a:r>
              <a:rPr lang="zh-CN" altLang="en-US" dirty="0"/>
              <a:t> </a:t>
            </a:r>
            <a:r>
              <a:rPr lang="en-US" altLang="zh-CN" dirty="0"/>
              <a:t>scheduling</a:t>
            </a:r>
            <a:r>
              <a:rPr lang="zh-CN" altLang="en-US" dirty="0"/>
              <a:t> </a:t>
            </a:r>
            <a:r>
              <a:rPr lang="en-US" altLang="zh-CN" dirty="0"/>
              <a:t>cannot</a:t>
            </a:r>
            <a:r>
              <a:rPr lang="zh-CN" altLang="en-US" dirty="0"/>
              <a:t> </a:t>
            </a:r>
            <a:r>
              <a:rPr lang="en-US" altLang="zh-CN" dirty="0"/>
              <a:t>scale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19D7D4CF-1D16-9F42-953F-2928C1F3D898}"/>
              </a:ext>
            </a:extLst>
          </p:cNvPr>
          <p:cNvSpPr/>
          <p:nvPr/>
        </p:nvSpPr>
        <p:spPr>
          <a:xfrm>
            <a:off x="7012919" y="3193438"/>
            <a:ext cx="1704144" cy="748388"/>
          </a:xfrm>
          <a:prstGeom prst="rect">
            <a:avLst/>
          </a:prstGeom>
          <a:solidFill>
            <a:srgbClr val="CD5360">
              <a:alpha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t>Centralized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t> scheduler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D9C11876-632C-5841-81C7-108B55267BA6}"/>
              </a:ext>
            </a:extLst>
          </p:cNvPr>
          <p:cNvSpPr/>
          <p:nvPr/>
        </p:nvSpPr>
        <p:spPr>
          <a:xfrm>
            <a:off x="7698830" y="1790268"/>
            <a:ext cx="320040" cy="182880"/>
          </a:xfrm>
          <a:prstGeom prst="rect">
            <a:avLst/>
          </a:prstGeom>
          <a:solidFill>
            <a:srgbClr val="A5A5A5">
              <a:lumMod val="40000"/>
              <a:lumOff val="60000"/>
            </a:srgbClr>
          </a:solidFill>
          <a:ln w="19050" cap="flat" cmpd="sng" algn="ctr">
            <a:solidFill>
              <a:srgbClr val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C68E9975-B33D-5341-A708-00135CEB0BC1}"/>
              </a:ext>
            </a:extLst>
          </p:cNvPr>
          <p:cNvSpPr txBox="1"/>
          <p:nvPr/>
        </p:nvSpPr>
        <p:spPr>
          <a:xfrm>
            <a:off x="6771204" y="1685823"/>
            <a:ext cx="10070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Request 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0D34BA7E-C7B3-5945-B12B-985B7F3B0EB3}"/>
              </a:ext>
            </a:extLst>
          </p:cNvPr>
          <p:cNvGrpSpPr/>
          <p:nvPr/>
        </p:nvGrpSpPr>
        <p:grpSpPr>
          <a:xfrm>
            <a:off x="7645516" y="2533117"/>
            <a:ext cx="457200" cy="640080"/>
            <a:chOff x="5327984" y="2184607"/>
            <a:chExt cx="457200" cy="640080"/>
          </a:xfrm>
        </p:grpSpPr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0CD7B004-80FC-CC41-9526-D3D766F943F2}"/>
                </a:ext>
              </a:extLst>
            </p:cNvPr>
            <p:cNvGrpSpPr/>
            <p:nvPr/>
          </p:nvGrpSpPr>
          <p:grpSpPr>
            <a:xfrm rot="10800000">
              <a:off x="5327984" y="2184607"/>
              <a:ext cx="457200" cy="640080"/>
              <a:chOff x="4867620" y="4360844"/>
              <a:chExt cx="460037" cy="943640"/>
            </a:xfrm>
          </p:grpSpPr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76DD2A03-90C2-6741-AD15-02052CA9BC74}"/>
                  </a:ext>
                </a:extLst>
              </p:cNvPr>
              <p:cNvSpPr/>
              <p:nvPr/>
            </p:nvSpPr>
            <p:spPr>
              <a:xfrm rot="5400000">
                <a:off x="4641857" y="4618684"/>
                <a:ext cx="914400" cy="457200"/>
              </a:xfrm>
              <a:prstGeom prst="rect">
                <a:avLst/>
              </a:prstGeom>
              <a:solidFill>
                <a:srgbClr val="FFFFFF">
                  <a:lumMod val="85000"/>
                </a:srgbClr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cxnSp>
            <p:nvCxnSpPr>
              <p:cNvPr id="67" name="Straight Arrow Connector 66">
                <a:extLst>
                  <a:ext uri="{FF2B5EF4-FFF2-40B4-BE49-F238E27FC236}">
                    <a16:creationId xmlns:a16="http://schemas.microsoft.com/office/drawing/2014/main" id="{FC2A8DEA-14BD-3E46-9E1E-BFE0A46C40B8}"/>
                  </a:ext>
                </a:extLst>
              </p:cNvPr>
              <p:cNvCxnSpPr/>
              <p:nvPr/>
            </p:nvCxnSpPr>
            <p:spPr>
              <a:xfrm flipH="1">
                <a:off x="4880473" y="4373696"/>
                <a:ext cx="0" cy="914400"/>
              </a:xfrm>
              <a:prstGeom prst="straightConnector1">
                <a:avLst/>
              </a:prstGeom>
              <a:noFill/>
              <a:ln w="28575" cap="flat" cmpd="sng" algn="ctr">
                <a:solidFill>
                  <a:srgbClr val="C00000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68" name="Straight Arrow Connector 67">
                <a:extLst>
                  <a:ext uri="{FF2B5EF4-FFF2-40B4-BE49-F238E27FC236}">
                    <a16:creationId xmlns:a16="http://schemas.microsoft.com/office/drawing/2014/main" id="{40330C59-FC57-5B4F-8630-ED449FAC8E81}"/>
                  </a:ext>
                </a:extLst>
              </p:cNvPr>
              <p:cNvCxnSpPr/>
              <p:nvPr/>
            </p:nvCxnSpPr>
            <p:spPr>
              <a:xfrm flipH="1">
                <a:off x="5319870" y="4360844"/>
                <a:ext cx="0" cy="914400"/>
              </a:xfrm>
              <a:prstGeom prst="straightConnector1">
                <a:avLst/>
              </a:prstGeom>
              <a:noFill/>
              <a:ln w="28575" cap="flat" cmpd="sng" algn="ctr">
                <a:solidFill>
                  <a:srgbClr val="C00000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69" name="Straight Arrow Connector 68">
                <a:extLst>
                  <a:ext uri="{FF2B5EF4-FFF2-40B4-BE49-F238E27FC236}">
                    <a16:creationId xmlns:a16="http://schemas.microsoft.com/office/drawing/2014/main" id="{A5220ECC-C291-7A4E-903E-D8A64413B431}"/>
                  </a:ext>
                </a:extLst>
              </p:cNvPr>
              <p:cNvCxnSpPr/>
              <p:nvPr/>
            </p:nvCxnSpPr>
            <p:spPr>
              <a:xfrm flipH="1">
                <a:off x="4867620" y="4373696"/>
                <a:ext cx="457200" cy="0"/>
              </a:xfrm>
              <a:prstGeom prst="straightConnector1">
                <a:avLst/>
              </a:prstGeom>
              <a:noFill/>
              <a:ln w="28575" cap="flat" cmpd="sng" algn="ctr">
                <a:solidFill>
                  <a:srgbClr val="C00000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</p:cxnSp>
        </p:grp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7AB7CFF5-A113-F64E-97D7-386AD1065AC6}"/>
                </a:ext>
              </a:extLst>
            </p:cNvPr>
            <p:cNvSpPr/>
            <p:nvPr/>
          </p:nvSpPr>
          <p:spPr>
            <a:xfrm>
              <a:off x="5396083" y="2548130"/>
              <a:ext cx="320040" cy="182880"/>
            </a:xfrm>
            <a:prstGeom prst="rect">
              <a:avLst/>
            </a:prstGeom>
            <a:solidFill>
              <a:srgbClr val="A5A5A5">
                <a:lumMod val="40000"/>
                <a:lumOff val="60000"/>
              </a:srgbClr>
            </a:solidFill>
            <a:ln w="19050" cap="flat" cmpd="sng" algn="ctr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4435B317-5DB9-AD4D-AB91-F01E4B3086D6}"/>
                </a:ext>
              </a:extLst>
            </p:cNvPr>
            <p:cNvSpPr/>
            <p:nvPr/>
          </p:nvSpPr>
          <p:spPr>
            <a:xfrm>
              <a:off x="5397410" y="2294089"/>
              <a:ext cx="320040" cy="182880"/>
            </a:xfrm>
            <a:prstGeom prst="rect">
              <a:avLst/>
            </a:prstGeom>
            <a:solidFill>
              <a:srgbClr val="A5A5A5">
                <a:lumMod val="40000"/>
                <a:lumOff val="60000"/>
              </a:srgbClr>
            </a:solidFill>
            <a:ln w="19050" cap="flat" cmpd="sng" algn="ctr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A9BE27BE-68B9-CE4D-8E15-6C884A12BA5D}"/>
              </a:ext>
            </a:extLst>
          </p:cNvPr>
          <p:cNvSpPr txBox="1"/>
          <p:nvPr/>
        </p:nvSpPr>
        <p:spPr>
          <a:xfrm>
            <a:off x="8063211" y="2741271"/>
            <a:ext cx="7889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Queue</a:t>
            </a:r>
          </a:p>
        </p:txBody>
      </p:sp>
      <p:sp>
        <p:nvSpPr>
          <p:cNvPr id="71" name="Down Arrow 70">
            <a:extLst>
              <a:ext uri="{FF2B5EF4-FFF2-40B4-BE49-F238E27FC236}">
                <a16:creationId xmlns:a16="http://schemas.microsoft.com/office/drawing/2014/main" id="{F84487B7-FE71-9E4C-A6CD-37B382C0A636}"/>
              </a:ext>
            </a:extLst>
          </p:cNvPr>
          <p:cNvSpPr/>
          <p:nvPr/>
        </p:nvSpPr>
        <p:spPr>
          <a:xfrm>
            <a:off x="7793160" y="2085558"/>
            <a:ext cx="159091" cy="385528"/>
          </a:xfrm>
          <a:prstGeom prst="downArrow">
            <a:avLst/>
          </a:prstGeom>
          <a:solidFill>
            <a:srgbClr val="000000"/>
          </a:solidFill>
          <a:ln w="12700" cap="flat" cmpd="sng" algn="ctr">
            <a:solidFill>
              <a:srgbClr val="000000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72" name="Down Arrow 71">
            <a:extLst>
              <a:ext uri="{FF2B5EF4-FFF2-40B4-BE49-F238E27FC236}">
                <a16:creationId xmlns:a16="http://schemas.microsoft.com/office/drawing/2014/main" id="{CB4F2A4C-72CD-6340-A98E-1438BF78E30D}"/>
              </a:ext>
            </a:extLst>
          </p:cNvPr>
          <p:cNvSpPr/>
          <p:nvPr/>
        </p:nvSpPr>
        <p:spPr>
          <a:xfrm>
            <a:off x="7814334" y="3962066"/>
            <a:ext cx="159091" cy="385528"/>
          </a:xfrm>
          <a:prstGeom prst="downArrow">
            <a:avLst/>
          </a:prstGeom>
          <a:solidFill>
            <a:srgbClr val="000000"/>
          </a:solidFill>
          <a:ln w="12700" cap="flat" cmpd="sng" algn="ctr">
            <a:solidFill>
              <a:srgbClr val="000000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0B73B852-9C48-C940-B388-59270986F41C}"/>
              </a:ext>
            </a:extLst>
          </p:cNvPr>
          <p:cNvGrpSpPr>
            <a:grpSpLocks noChangeAspect="1"/>
          </p:cNvGrpSpPr>
          <p:nvPr/>
        </p:nvGrpSpPr>
        <p:grpSpPr>
          <a:xfrm>
            <a:off x="8766272" y="4862028"/>
            <a:ext cx="397301" cy="91440"/>
            <a:chOff x="9779907" y="1771252"/>
            <a:chExt cx="595952" cy="137160"/>
          </a:xfrm>
          <a:solidFill>
            <a:srgbClr val="328CC1"/>
          </a:solidFill>
        </p:grpSpPr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26362517-09B2-ED4E-9B47-811F74E67847}"/>
                </a:ext>
              </a:extLst>
            </p:cNvPr>
            <p:cNvSpPr/>
            <p:nvPr/>
          </p:nvSpPr>
          <p:spPr>
            <a:xfrm>
              <a:off x="9779907" y="1771252"/>
              <a:ext cx="137160" cy="13716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D3B8E8A8-7CB5-7149-8FBA-159F3276285E}"/>
                </a:ext>
              </a:extLst>
            </p:cNvPr>
            <p:cNvSpPr/>
            <p:nvPr/>
          </p:nvSpPr>
          <p:spPr>
            <a:xfrm>
              <a:off x="10009303" y="1771252"/>
              <a:ext cx="137160" cy="13716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A7D2E660-D0D8-8E4A-8B0D-7B5045874A4D}"/>
                </a:ext>
              </a:extLst>
            </p:cNvPr>
            <p:cNvSpPr/>
            <p:nvPr/>
          </p:nvSpPr>
          <p:spPr>
            <a:xfrm>
              <a:off x="10238699" y="1771252"/>
              <a:ext cx="137160" cy="13716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sp>
        <p:nvSpPr>
          <p:cNvPr id="87" name="TextBox 86">
            <a:extLst>
              <a:ext uri="{FF2B5EF4-FFF2-40B4-BE49-F238E27FC236}">
                <a16:creationId xmlns:a16="http://schemas.microsoft.com/office/drawing/2014/main" id="{2381C820-CC1D-204E-A928-046B5146FC13}"/>
              </a:ext>
            </a:extLst>
          </p:cNvPr>
          <p:cNvSpPr txBox="1"/>
          <p:nvPr/>
        </p:nvSpPr>
        <p:spPr>
          <a:xfrm>
            <a:off x="6416903" y="5671317"/>
            <a:ext cx="34838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</a:t>
            </a:r>
            <a:r>
              <a:rPr lang="zh-CN" altLang="en-US" sz="2400" dirty="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rack-scale</a:t>
            </a:r>
            <a:r>
              <a:rPr lang="zh-CN" altLang="en-US" sz="2400" dirty="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computer</a:t>
            </a:r>
            <a:endParaRPr lang="en-US" sz="2400" dirty="0">
              <a:solidFill>
                <a:srgbClr val="000000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grpSp>
        <p:nvGrpSpPr>
          <p:cNvPr id="98" name="Group 97">
            <a:extLst>
              <a:ext uri="{FF2B5EF4-FFF2-40B4-BE49-F238E27FC236}">
                <a16:creationId xmlns:a16="http://schemas.microsoft.com/office/drawing/2014/main" id="{40291D19-71C8-3046-A603-F62BFDC94759}"/>
              </a:ext>
            </a:extLst>
          </p:cNvPr>
          <p:cNvGrpSpPr/>
          <p:nvPr/>
        </p:nvGrpSpPr>
        <p:grpSpPr>
          <a:xfrm>
            <a:off x="4935858" y="4462241"/>
            <a:ext cx="1777978" cy="1059117"/>
            <a:chOff x="2730339" y="4294198"/>
            <a:chExt cx="1777978" cy="1059117"/>
          </a:xfrm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F3C54BF3-10EF-CE46-99D2-00F84094011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17584" y="4606811"/>
              <a:ext cx="320040" cy="320040"/>
            </a:xfrm>
            <a:prstGeom prst="rect">
              <a:avLst/>
            </a:prstGeom>
            <a:solidFill>
              <a:srgbClr val="328CC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328CC1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5AA40F5D-4FB4-C94A-B9D0-E58271708BB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59035" y="4606811"/>
              <a:ext cx="320040" cy="320040"/>
            </a:xfrm>
            <a:prstGeom prst="rect">
              <a:avLst/>
            </a:prstGeom>
            <a:solidFill>
              <a:srgbClr val="328CC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328CC1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8F2F30C9-C8B1-7C4E-8034-D661FD498CA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100007" y="4606811"/>
              <a:ext cx="320040" cy="320040"/>
            </a:xfrm>
            <a:prstGeom prst="rect">
              <a:avLst/>
            </a:prstGeom>
            <a:solidFill>
              <a:srgbClr val="328CC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328CC1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06DD9BFA-F957-2940-B397-5BF65641AAA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700486" y="4734827"/>
              <a:ext cx="278111" cy="64008"/>
              <a:chOff x="9779907" y="1771252"/>
              <a:chExt cx="595952" cy="137160"/>
            </a:xfrm>
            <a:solidFill>
              <a:srgbClr val="328CC1"/>
            </a:solidFill>
          </p:grpSpPr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6426EC8C-6A7C-934F-829C-36474A3B6D91}"/>
                  </a:ext>
                </a:extLst>
              </p:cNvPr>
              <p:cNvSpPr/>
              <p:nvPr/>
            </p:nvSpPr>
            <p:spPr>
              <a:xfrm>
                <a:off x="9779907" y="1771252"/>
                <a:ext cx="137160" cy="137160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06" name="Oval 105">
                <a:extLst>
                  <a:ext uri="{FF2B5EF4-FFF2-40B4-BE49-F238E27FC236}">
                    <a16:creationId xmlns:a16="http://schemas.microsoft.com/office/drawing/2014/main" id="{DB7CFADC-62FF-9B42-82B5-D40B93844EA9}"/>
                  </a:ext>
                </a:extLst>
              </p:cNvPr>
              <p:cNvSpPr/>
              <p:nvPr/>
            </p:nvSpPr>
            <p:spPr>
              <a:xfrm>
                <a:off x="10009303" y="1771252"/>
                <a:ext cx="137160" cy="137160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07" name="Oval 106">
                <a:extLst>
                  <a:ext uri="{FF2B5EF4-FFF2-40B4-BE49-F238E27FC236}">
                    <a16:creationId xmlns:a16="http://schemas.microsoft.com/office/drawing/2014/main" id="{2DB5AAEC-F05F-554F-9789-1A1DC06AB4F6}"/>
                  </a:ext>
                </a:extLst>
              </p:cNvPr>
              <p:cNvSpPr/>
              <p:nvPr/>
            </p:nvSpPr>
            <p:spPr>
              <a:xfrm>
                <a:off x="10238699" y="1771252"/>
                <a:ext cx="137160" cy="137160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EFC0A555-E8DA-6E46-BD7A-CE35B633BFD3}"/>
                </a:ext>
              </a:extLst>
            </p:cNvPr>
            <p:cNvSpPr/>
            <p:nvPr/>
          </p:nvSpPr>
          <p:spPr>
            <a:xfrm>
              <a:off x="2730339" y="4294198"/>
              <a:ext cx="1777978" cy="1059117"/>
            </a:xfrm>
            <a:prstGeom prst="rect">
              <a:avLst/>
            </a:prstGeom>
            <a:solidFill>
              <a:srgbClr val="328CC1">
                <a:alpha val="29804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DDD923C3-F99B-D846-BC80-7CF91AF4F2C0}"/>
                </a:ext>
              </a:extLst>
            </p:cNvPr>
            <p:cNvSpPr txBox="1"/>
            <p:nvPr/>
          </p:nvSpPr>
          <p:spPr>
            <a:xfrm>
              <a:off x="2875618" y="4938818"/>
              <a:ext cx="158152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 Neue" charset="0"/>
                  <a:ea typeface="Helvetica Neue" charset="0"/>
                  <a:cs typeface="Helvetica Neue" charset="0"/>
                </a:rPr>
                <a:t>Worker</a:t>
              </a:r>
              <a:r>
                <a:rPr kumimoji="0" lang="zh-CN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 Neue" charset="0"/>
                  <a:ea typeface="Helvetica Neue" charset="0"/>
                  <a:cs typeface="Helvetica Neue" charset="0"/>
                </a:rPr>
                <a:t> </a:t>
              </a:r>
              <a:r>
                <a:rPr kumimoji="0" lang="en-US" altLang="zh-CN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 Neue" charset="0"/>
                  <a:ea typeface="Helvetica Neue" charset="0"/>
                  <a:cs typeface="Helvetica Neue" charset="0"/>
                </a:rPr>
                <a:t>threads</a:t>
              </a: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sp>
        <p:nvSpPr>
          <p:cNvPr id="108" name="Rectangle 107">
            <a:extLst>
              <a:ext uri="{FF2B5EF4-FFF2-40B4-BE49-F238E27FC236}">
                <a16:creationId xmlns:a16="http://schemas.microsoft.com/office/drawing/2014/main" id="{73D88A83-E592-B141-ADAD-8D3559E326E8}"/>
              </a:ext>
            </a:extLst>
          </p:cNvPr>
          <p:cNvSpPr/>
          <p:nvPr/>
        </p:nvSpPr>
        <p:spPr>
          <a:xfrm>
            <a:off x="4824312" y="4365732"/>
            <a:ext cx="6298225" cy="1229727"/>
          </a:xfrm>
          <a:prstGeom prst="rect">
            <a:avLst/>
          </a:prstGeom>
          <a:noFill/>
          <a:ln w="12700" cap="flat" cmpd="sng" algn="ctr">
            <a:solidFill>
              <a:srgbClr val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2B265A92-7E16-524D-9367-48C055FDFB65}"/>
              </a:ext>
            </a:extLst>
          </p:cNvPr>
          <p:cNvGrpSpPr/>
          <p:nvPr/>
        </p:nvGrpSpPr>
        <p:grpSpPr>
          <a:xfrm>
            <a:off x="6867423" y="4462241"/>
            <a:ext cx="1777978" cy="1059117"/>
            <a:chOff x="2730339" y="4294198"/>
            <a:chExt cx="1777978" cy="1059117"/>
          </a:xfrm>
        </p:grpSpPr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893745EE-2D03-EE43-8BE5-2822A983AAF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17584" y="4606811"/>
              <a:ext cx="320040" cy="320040"/>
            </a:xfrm>
            <a:prstGeom prst="rect">
              <a:avLst/>
            </a:prstGeom>
            <a:solidFill>
              <a:srgbClr val="328CC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328CC1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5316E387-023B-AC47-B416-BF8782F967E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59035" y="4606811"/>
              <a:ext cx="320040" cy="320040"/>
            </a:xfrm>
            <a:prstGeom prst="rect">
              <a:avLst/>
            </a:prstGeom>
            <a:solidFill>
              <a:srgbClr val="328CC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328CC1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6895E72C-F955-8D42-9ED4-A20777AD04E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100007" y="4606811"/>
              <a:ext cx="320040" cy="320040"/>
            </a:xfrm>
            <a:prstGeom prst="rect">
              <a:avLst/>
            </a:prstGeom>
            <a:solidFill>
              <a:srgbClr val="328CC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328CC1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grpSp>
          <p:nvGrpSpPr>
            <p:cNvPr id="129" name="Group 128">
              <a:extLst>
                <a:ext uri="{FF2B5EF4-FFF2-40B4-BE49-F238E27FC236}">
                  <a16:creationId xmlns:a16="http://schemas.microsoft.com/office/drawing/2014/main" id="{F77830EA-298B-D94F-B742-5E7E2DC8345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700486" y="4734827"/>
              <a:ext cx="278111" cy="64008"/>
              <a:chOff x="9779907" y="1771252"/>
              <a:chExt cx="595952" cy="137160"/>
            </a:xfrm>
            <a:solidFill>
              <a:srgbClr val="328CC1"/>
            </a:solidFill>
          </p:grpSpPr>
          <p:sp>
            <p:nvSpPr>
              <p:cNvPr id="132" name="Oval 131">
                <a:extLst>
                  <a:ext uri="{FF2B5EF4-FFF2-40B4-BE49-F238E27FC236}">
                    <a16:creationId xmlns:a16="http://schemas.microsoft.com/office/drawing/2014/main" id="{8B09FE14-6F93-C840-9F3D-D4E4D9844415}"/>
                  </a:ext>
                </a:extLst>
              </p:cNvPr>
              <p:cNvSpPr/>
              <p:nvPr/>
            </p:nvSpPr>
            <p:spPr>
              <a:xfrm>
                <a:off x="9779907" y="1771252"/>
                <a:ext cx="137160" cy="137160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33" name="Oval 132">
                <a:extLst>
                  <a:ext uri="{FF2B5EF4-FFF2-40B4-BE49-F238E27FC236}">
                    <a16:creationId xmlns:a16="http://schemas.microsoft.com/office/drawing/2014/main" id="{30818AF0-0BAA-3947-8877-21796A96BBC7}"/>
                  </a:ext>
                </a:extLst>
              </p:cNvPr>
              <p:cNvSpPr/>
              <p:nvPr/>
            </p:nvSpPr>
            <p:spPr>
              <a:xfrm>
                <a:off x="10009303" y="1771252"/>
                <a:ext cx="137160" cy="137160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34" name="Oval 133">
                <a:extLst>
                  <a:ext uri="{FF2B5EF4-FFF2-40B4-BE49-F238E27FC236}">
                    <a16:creationId xmlns:a16="http://schemas.microsoft.com/office/drawing/2014/main" id="{BDECA9FA-E1C3-9C4C-9B5C-49BAE9FE1070}"/>
                  </a:ext>
                </a:extLst>
              </p:cNvPr>
              <p:cNvSpPr/>
              <p:nvPr/>
            </p:nvSpPr>
            <p:spPr>
              <a:xfrm>
                <a:off x="10238699" y="1771252"/>
                <a:ext cx="137160" cy="137160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E229C5EB-3390-444D-B203-E24EC136350A}"/>
                </a:ext>
              </a:extLst>
            </p:cNvPr>
            <p:cNvSpPr/>
            <p:nvPr/>
          </p:nvSpPr>
          <p:spPr>
            <a:xfrm>
              <a:off x="2730339" y="4294198"/>
              <a:ext cx="1777978" cy="1059117"/>
            </a:xfrm>
            <a:prstGeom prst="rect">
              <a:avLst/>
            </a:prstGeom>
            <a:solidFill>
              <a:srgbClr val="328CC1">
                <a:alpha val="29804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AD86995A-8186-BD4B-A700-9536D5686F91}"/>
                </a:ext>
              </a:extLst>
            </p:cNvPr>
            <p:cNvSpPr txBox="1"/>
            <p:nvPr/>
          </p:nvSpPr>
          <p:spPr>
            <a:xfrm>
              <a:off x="2875618" y="4938818"/>
              <a:ext cx="158152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 Neue" charset="0"/>
                  <a:ea typeface="Helvetica Neue" charset="0"/>
                  <a:cs typeface="Helvetica Neue" charset="0"/>
                </a:rPr>
                <a:t>Worker</a:t>
              </a:r>
              <a:r>
                <a:rPr kumimoji="0" lang="zh-CN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 Neue" charset="0"/>
                  <a:ea typeface="Helvetica Neue" charset="0"/>
                  <a:cs typeface="Helvetica Neue" charset="0"/>
                </a:rPr>
                <a:t> </a:t>
              </a:r>
              <a:r>
                <a:rPr kumimoji="0" lang="en-US" altLang="zh-CN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 Neue" charset="0"/>
                  <a:ea typeface="Helvetica Neue" charset="0"/>
                  <a:cs typeface="Helvetica Neue" charset="0"/>
                </a:rPr>
                <a:t>threads</a:t>
              </a: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0C99FED4-027E-7543-9781-FDA99D15EBD6}"/>
              </a:ext>
            </a:extLst>
          </p:cNvPr>
          <p:cNvGrpSpPr/>
          <p:nvPr/>
        </p:nvGrpSpPr>
        <p:grpSpPr>
          <a:xfrm>
            <a:off x="9225388" y="4462242"/>
            <a:ext cx="1777978" cy="1059117"/>
            <a:chOff x="2730339" y="4294198"/>
            <a:chExt cx="1777978" cy="1059117"/>
          </a:xfrm>
        </p:grpSpPr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F8839862-747D-404E-8DE0-95E64C5AC5D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17584" y="4606811"/>
              <a:ext cx="320040" cy="320040"/>
            </a:xfrm>
            <a:prstGeom prst="rect">
              <a:avLst/>
            </a:prstGeom>
            <a:solidFill>
              <a:srgbClr val="328CC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328CC1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8B3E9BA9-1C61-604C-ABDC-369AE960FA1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59035" y="4606811"/>
              <a:ext cx="320040" cy="320040"/>
            </a:xfrm>
            <a:prstGeom prst="rect">
              <a:avLst/>
            </a:prstGeom>
            <a:solidFill>
              <a:srgbClr val="328CC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328CC1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B7C74A29-5919-A142-8A11-60E9B046B5E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100007" y="4606811"/>
              <a:ext cx="320040" cy="320040"/>
            </a:xfrm>
            <a:prstGeom prst="rect">
              <a:avLst/>
            </a:prstGeom>
            <a:solidFill>
              <a:srgbClr val="328CC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328CC1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5E6ED7D3-6879-3B45-B80B-02456CBA6E7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700486" y="4734827"/>
              <a:ext cx="278111" cy="64008"/>
              <a:chOff x="9779907" y="1771252"/>
              <a:chExt cx="595952" cy="137160"/>
            </a:xfrm>
            <a:solidFill>
              <a:srgbClr val="328CC1"/>
            </a:solidFill>
          </p:grpSpPr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6DFD2DB4-CECE-4B4A-9C34-A1D52F37B3AA}"/>
                  </a:ext>
                </a:extLst>
              </p:cNvPr>
              <p:cNvSpPr/>
              <p:nvPr/>
            </p:nvSpPr>
            <p:spPr>
              <a:xfrm>
                <a:off x="9779907" y="1771252"/>
                <a:ext cx="137160" cy="137160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43" name="Oval 142">
                <a:extLst>
                  <a:ext uri="{FF2B5EF4-FFF2-40B4-BE49-F238E27FC236}">
                    <a16:creationId xmlns:a16="http://schemas.microsoft.com/office/drawing/2014/main" id="{57BBE90F-E1E6-BF4A-ABBD-CF28DB99EDBC}"/>
                  </a:ext>
                </a:extLst>
              </p:cNvPr>
              <p:cNvSpPr/>
              <p:nvPr/>
            </p:nvSpPr>
            <p:spPr>
              <a:xfrm>
                <a:off x="10009303" y="1771252"/>
                <a:ext cx="137160" cy="137160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44" name="Oval 143">
                <a:extLst>
                  <a:ext uri="{FF2B5EF4-FFF2-40B4-BE49-F238E27FC236}">
                    <a16:creationId xmlns:a16="http://schemas.microsoft.com/office/drawing/2014/main" id="{1D903946-E39D-1B45-9193-13C42F71C098}"/>
                  </a:ext>
                </a:extLst>
              </p:cNvPr>
              <p:cNvSpPr/>
              <p:nvPr/>
            </p:nvSpPr>
            <p:spPr>
              <a:xfrm>
                <a:off x="10238699" y="1771252"/>
                <a:ext cx="137160" cy="137160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BBE006EF-EB29-2F44-A5DF-9BE785B049BB}"/>
                </a:ext>
              </a:extLst>
            </p:cNvPr>
            <p:cNvSpPr/>
            <p:nvPr/>
          </p:nvSpPr>
          <p:spPr>
            <a:xfrm>
              <a:off x="2730339" y="4294198"/>
              <a:ext cx="1777978" cy="1059117"/>
            </a:xfrm>
            <a:prstGeom prst="rect">
              <a:avLst/>
            </a:prstGeom>
            <a:solidFill>
              <a:srgbClr val="328CC1">
                <a:alpha val="29804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8EB8B76C-82F9-5444-9030-B6B73398E4AC}"/>
                </a:ext>
              </a:extLst>
            </p:cNvPr>
            <p:cNvSpPr txBox="1"/>
            <p:nvPr/>
          </p:nvSpPr>
          <p:spPr>
            <a:xfrm>
              <a:off x="2875618" y="4938818"/>
              <a:ext cx="158152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 Neue" charset="0"/>
                  <a:ea typeface="Helvetica Neue" charset="0"/>
                  <a:cs typeface="Helvetica Neue" charset="0"/>
                </a:rPr>
                <a:t>Worker</a:t>
              </a:r>
              <a:r>
                <a:rPr kumimoji="0" lang="zh-CN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 Neue" charset="0"/>
                  <a:ea typeface="Helvetica Neue" charset="0"/>
                  <a:cs typeface="Helvetica Neue" charset="0"/>
                </a:rPr>
                <a:t> </a:t>
              </a:r>
              <a:r>
                <a:rPr kumimoji="0" lang="en-US" altLang="zh-CN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 Neue" charset="0"/>
                  <a:ea typeface="Helvetica Neue" charset="0"/>
                  <a:cs typeface="Helvetica Neue" charset="0"/>
                </a:rPr>
                <a:t>threads</a:t>
              </a: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385155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F7403-8166-2B45-8888-1A2DF0899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Our proposal: hierarchical scheduling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7D4A51-2EE0-ED48-AC4E-2364925A80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781644"/>
            <a:ext cx="4928205" cy="4351338"/>
          </a:xfrm>
        </p:spPr>
        <p:txBody>
          <a:bodyPr/>
          <a:lstStyle/>
          <a:p>
            <a:r>
              <a:rPr lang="en-US" altLang="zh-CN" dirty="0"/>
              <a:t>Centralized</a:t>
            </a:r>
            <a:r>
              <a:rPr lang="zh-CN" altLang="en-US" dirty="0"/>
              <a:t> </a:t>
            </a:r>
            <a:r>
              <a:rPr lang="en-US" altLang="zh-CN" dirty="0"/>
              <a:t>scheduling</a:t>
            </a:r>
            <a:r>
              <a:rPr lang="zh-CN" altLang="en-US" dirty="0"/>
              <a:t> </a:t>
            </a:r>
            <a:r>
              <a:rPr lang="en-US" altLang="zh-CN" dirty="0"/>
              <a:t>cannot</a:t>
            </a:r>
            <a:r>
              <a:rPr lang="zh-CN" altLang="en-US" dirty="0"/>
              <a:t> </a:t>
            </a:r>
            <a:r>
              <a:rPr lang="en-US" altLang="zh-CN" dirty="0"/>
              <a:t>scale</a:t>
            </a:r>
            <a:endParaRPr lang="en-US" dirty="0"/>
          </a:p>
          <a:p>
            <a:r>
              <a:rPr lang="en-US" dirty="0"/>
              <a:t>Hierarchical scheduling</a:t>
            </a:r>
          </a:p>
          <a:p>
            <a:pPr lvl="1"/>
            <a:r>
              <a:rPr lang="en-US" altLang="zh-CN" dirty="0">
                <a:solidFill>
                  <a:srgbClr val="D45655"/>
                </a:solidFill>
              </a:rPr>
              <a:t>Load</a:t>
            </a:r>
            <a:r>
              <a:rPr lang="zh-CN" altLang="en-US" dirty="0">
                <a:solidFill>
                  <a:srgbClr val="D45655"/>
                </a:solidFill>
              </a:rPr>
              <a:t> </a:t>
            </a:r>
            <a:r>
              <a:rPr lang="en-US" altLang="zh-CN" dirty="0">
                <a:solidFill>
                  <a:srgbClr val="D45655"/>
                </a:solidFill>
              </a:rPr>
              <a:t>imbalance</a:t>
            </a:r>
            <a:endParaRPr lang="en-US" dirty="0">
              <a:solidFill>
                <a:srgbClr val="D45655"/>
              </a:solidFill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09EDAE-4DCA-8C4A-963E-EC85E35700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F74E4-2C59-5848-A8B8-DF6A3188A570}" type="slidenum">
              <a:rPr lang="en-US" smtClean="0"/>
              <a:t>6</a:t>
            </a:fld>
            <a:endParaRPr lang="en-US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33663705-4A10-7E4A-B44D-D569FA4FC559}"/>
              </a:ext>
            </a:extLst>
          </p:cNvPr>
          <p:cNvSpPr txBox="1"/>
          <p:nvPr/>
        </p:nvSpPr>
        <p:spPr>
          <a:xfrm>
            <a:off x="4484287" y="5090293"/>
            <a:ext cx="9455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Helvetica Neue" charset="0"/>
                <a:ea typeface="Helvetica Neue" charset="0"/>
                <a:cs typeface="Helvetica Neue" charset="0"/>
              </a:rPr>
              <a:t>Workers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0C01AE6-4729-1647-80AA-5AA6168188C8}"/>
              </a:ext>
            </a:extLst>
          </p:cNvPr>
          <p:cNvCxnSpPr>
            <a:stCxn id="12" idx="0"/>
          </p:cNvCxnSpPr>
          <p:nvPr/>
        </p:nvCxnSpPr>
        <p:spPr>
          <a:xfrm flipV="1">
            <a:off x="8391664" y="2155900"/>
            <a:ext cx="0" cy="401699"/>
          </a:xfrm>
          <a:prstGeom prst="straightConnector1">
            <a:avLst/>
          </a:prstGeom>
          <a:ln w="19050">
            <a:solidFill>
              <a:schemeClr val="tx1"/>
            </a:solidFill>
            <a:headEnd type="none" w="lg" len="lg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9C1AE54F-9F43-7C41-9729-FBDD2EAAD6FC}"/>
              </a:ext>
            </a:extLst>
          </p:cNvPr>
          <p:cNvGrpSpPr>
            <a:grpSpLocks noChangeAspect="1"/>
          </p:cNvGrpSpPr>
          <p:nvPr/>
        </p:nvGrpSpPr>
        <p:grpSpPr>
          <a:xfrm>
            <a:off x="9186655" y="4656796"/>
            <a:ext cx="397301" cy="91440"/>
            <a:chOff x="9779907" y="1771252"/>
            <a:chExt cx="595952" cy="137160"/>
          </a:xfrm>
          <a:solidFill>
            <a:srgbClr val="328CC1"/>
          </a:solidFill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292679AD-C5EA-1343-98B5-46D2A81CD589}"/>
                </a:ext>
              </a:extLst>
            </p:cNvPr>
            <p:cNvSpPr/>
            <p:nvPr/>
          </p:nvSpPr>
          <p:spPr>
            <a:xfrm>
              <a:off x="9779907" y="1771252"/>
              <a:ext cx="137160" cy="13716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4F42A95-F93A-6B4C-9859-3284314003E6}"/>
                </a:ext>
              </a:extLst>
            </p:cNvPr>
            <p:cNvSpPr/>
            <p:nvPr/>
          </p:nvSpPr>
          <p:spPr>
            <a:xfrm>
              <a:off x="10009303" y="1771252"/>
              <a:ext cx="137160" cy="13716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513CB7B-E666-2D48-AE1E-442642E25F56}"/>
                </a:ext>
              </a:extLst>
            </p:cNvPr>
            <p:cNvSpPr/>
            <p:nvPr/>
          </p:nvSpPr>
          <p:spPr>
            <a:xfrm>
              <a:off x="10238699" y="1771252"/>
              <a:ext cx="137160" cy="13716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2B836CDB-790F-8540-B005-9738246D8B86}"/>
              </a:ext>
            </a:extLst>
          </p:cNvPr>
          <p:cNvSpPr/>
          <p:nvPr/>
        </p:nvSpPr>
        <p:spPr>
          <a:xfrm>
            <a:off x="6402844" y="2557599"/>
            <a:ext cx="3977640" cy="594360"/>
          </a:xfrm>
          <a:prstGeom prst="rect">
            <a:avLst/>
          </a:prstGeom>
          <a:solidFill>
            <a:srgbClr val="CD536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Inter-server scheduler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B866526-3286-3F48-A89F-405281A0F11D}"/>
              </a:ext>
            </a:extLst>
          </p:cNvPr>
          <p:cNvSpPr/>
          <p:nvPr/>
        </p:nvSpPr>
        <p:spPr>
          <a:xfrm>
            <a:off x="8206788" y="1866642"/>
            <a:ext cx="320040" cy="18288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C2186C1-34AB-AF44-B084-ED89E23C6B9E}"/>
              </a:ext>
            </a:extLst>
          </p:cNvPr>
          <p:cNvCxnSpPr/>
          <p:nvPr/>
        </p:nvCxnSpPr>
        <p:spPr>
          <a:xfrm flipH="1">
            <a:off x="8266936" y="2160335"/>
            <a:ext cx="3352" cy="365760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EAB24EC9-D4F9-0B4B-A030-37D85E0DFC9F}"/>
              </a:ext>
            </a:extLst>
          </p:cNvPr>
          <p:cNvSpPr txBox="1"/>
          <p:nvPr/>
        </p:nvSpPr>
        <p:spPr>
          <a:xfrm>
            <a:off x="7246282" y="1781644"/>
            <a:ext cx="10070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Helvetica Neue" charset="0"/>
                <a:ea typeface="Helvetica Neue" charset="0"/>
                <a:cs typeface="Helvetica Neue" charset="0"/>
              </a:rPr>
              <a:t>Request 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C3D2D6C-4B2F-074F-B72E-EC7DAFFCD3F3}"/>
              </a:ext>
            </a:extLst>
          </p:cNvPr>
          <p:cNvCxnSpPr>
            <a:stCxn id="20" idx="3"/>
            <a:endCxn id="12" idx="2"/>
          </p:cNvCxnSpPr>
          <p:nvPr/>
        </p:nvCxnSpPr>
        <p:spPr>
          <a:xfrm flipV="1">
            <a:off x="6230140" y="3151959"/>
            <a:ext cx="2161524" cy="452493"/>
          </a:xfrm>
          <a:prstGeom prst="straightConnector1">
            <a:avLst/>
          </a:prstGeom>
          <a:ln w="19050">
            <a:solidFill>
              <a:schemeClr val="tx1"/>
            </a:solidFill>
            <a:headEnd type="none" w="lg" len="lg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577C4EED-D93C-4641-9107-479AAE03EB50}"/>
              </a:ext>
            </a:extLst>
          </p:cNvPr>
          <p:cNvSpPr>
            <a:spLocks noChangeAspect="1"/>
          </p:cNvSpPr>
          <p:nvPr/>
        </p:nvSpPr>
        <p:spPr>
          <a:xfrm>
            <a:off x="5376317" y="5127718"/>
            <a:ext cx="320040" cy="320040"/>
          </a:xfrm>
          <a:prstGeom prst="rect">
            <a:avLst/>
          </a:prstGeom>
          <a:solidFill>
            <a:srgbClr val="328C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328CC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968D5EA-2008-1A42-81E7-A1BC72CCE85D}"/>
              </a:ext>
            </a:extLst>
          </p:cNvPr>
          <p:cNvSpPr/>
          <p:nvPr/>
        </p:nvSpPr>
        <p:spPr>
          <a:xfrm>
            <a:off x="5571242" y="4231857"/>
            <a:ext cx="1280415" cy="594360"/>
          </a:xfrm>
          <a:prstGeom prst="rect">
            <a:avLst/>
          </a:prstGeom>
          <a:solidFill>
            <a:srgbClr val="CD536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Intra-server scheduler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2F9F9B6-FAF2-C346-8D7F-C6AB47E6EEA0}"/>
              </a:ext>
            </a:extLst>
          </p:cNvPr>
          <p:cNvGrpSpPr/>
          <p:nvPr/>
        </p:nvGrpSpPr>
        <p:grpSpPr>
          <a:xfrm rot="10800000">
            <a:off x="6002950" y="3604452"/>
            <a:ext cx="457200" cy="640080"/>
            <a:chOff x="4867620" y="4360844"/>
            <a:chExt cx="460037" cy="94364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0DC7C1A-7446-FD49-9559-B0695FFD6105}"/>
                </a:ext>
              </a:extLst>
            </p:cNvPr>
            <p:cNvSpPr/>
            <p:nvPr/>
          </p:nvSpPr>
          <p:spPr>
            <a:xfrm rot="5400000">
              <a:off x="4641857" y="4618684"/>
              <a:ext cx="914400" cy="4572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6385EB32-BA44-E643-BAA6-5817047DEE49}"/>
                </a:ext>
              </a:extLst>
            </p:cNvPr>
            <p:cNvCxnSpPr/>
            <p:nvPr/>
          </p:nvCxnSpPr>
          <p:spPr>
            <a:xfrm flipH="1">
              <a:off x="4880473" y="4373696"/>
              <a:ext cx="0" cy="914400"/>
            </a:xfrm>
            <a:prstGeom prst="straightConnector1">
              <a:avLst/>
            </a:prstGeom>
            <a:ln w="28575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1B82521F-84AD-2249-A6CE-00AACE9E6EFD}"/>
                </a:ext>
              </a:extLst>
            </p:cNvPr>
            <p:cNvCxnSpPr/>
            <p:nvPr/>
          </p:nvCxnSpPr>
          <p:spPr>
            <a:xfrm flipH="1">
              <a:off x="5319870" y="4360844"/>
              <a:ext cx="0" cy="914400"/>
            </a:xfrm>
            <a:prstGeom prst="straightConnector1">
              <a:avLst/>
            </a:prstGeom>
            <a:ln w="28575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4524B75C-5751-8142-A83C-4A922422B668}"/>
                </a:ext>
              </a:extLst>
            </p:cNvPr>
            <p:cNvCxnSpPr/>
            <p:nvPr/>
          </p:nvCxnSpPr>
          <p:spPr>
            <a:xfrm flipH="1">
              <a:off x="4867620" y="4373696"/>
              <a:ext cx="457200" cy="0"/>
            </a:xfrm>
            <a:prstGeom prst="straightConnector1">
              <a:avLst/>
            </a:prstGeom>
            <a:ln w="28575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5FEB82F-E1D7-284B-913E-9CA78E0DB392}"/>
              </a:ext>
            </a:extLst>
          </p:cNvPr>
          <p:cNvCxnSpPr>
            <a:stCxn id="17" idx="0"/>
            <a:endCxn id="18" idx="2"/>
          </p:cNvCxnSpPr>
          <p:nvPr/>
        </p:nvCxnSpPr>
        <p:spPr>
          <a:xfrm flipV="1">
            <a:off x="5536337" y="4826217"/>
            <a:ext cx="675113" cy="301501"/>
          </a:xfrm>
          <a:prstGeom prst="straightConnector1">
            <a:avLst/>
          </a:prstGeom>
          <a:ln w="19050">
            <a:solidFill>
              <a:schemeClr val="tx1"/>
            </a:solidFill>
            <a:headEnd type="none" w="lg" len="lg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AE049CF4-C87A-CE44-8A12-9B3ECF39A2D3}"/>
              </a:ext>
            </a:extLst>
          </p:cNvPr>
          <p:cNvSpPr>
            <a:spLocks noChangeAspect="1"/>
          </p:cNvSpPr>
          <p:nvPr/>
        </p:nvSpPr>
        <p:spPr>
          <a:xfrm>
            <a:off x="5817768" y="5127718"/>
            <a:ext cx="320040" cy="320040"/>
          </a:xfrm>
          <a:prstGeom prst="rect">
            <a:avLst/>
          </a:prstGeom>
          <a:solidFill>
            <a:srgbClr val="328C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328CC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5E71144-4B44-684A-BA23-864A6A712963}"/>
              </a:ext>
            </a:extLst>
          </p:cNvPr>
          <p:cNvSpPr>
            <a:spLocks noChangeAspect="1"/>
          </p:cNvSpPr>
          <p:nvPr/>
        </p:nvSpPr>
        <p:spPr>
          <a:xfrm>
            <a:off x="6658740" y="5127718"/>
            <a:ext cx="320040" cy="320040"/>
          </a:xfrm>
          <a:prstGeom prst="rect">
            <a:avLst/>
          </a:prstGeom>
          <a:solidFill>
            <a:srgbClr val="328C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328CC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CB9C202-4FEA-314B-A8CE-5E49641E2207}"/>
              </a:ext>
            </a:extLst>
          </p:cNvPr>
          <p:cNvGrpSpPr>
            <a:grpSpLocks noChangeAspect="1"/>
          </p:cNvGrpSpPr>
          <p:nvPr/>
        </p:nvGrpSpPr>
        <p:grpSpPr>
          <a:xfrm>
            <a:off x="6259219" y="5255734"/>
            <a:ext cx="278111" cy="64008"/>
            <a:chOff x="9779907" y="1771252"/>
            <a:chExt cx="595952" cy="137160"/>
          </a:xfrm>
          <a:solidFill>
            <a:srgbClr val="328CC1"/>
          </a:solidFill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CA29153C-F1CC-FA43-AEFD-44C40A6F2755}"/>
                </a:ext>
              </a:extLst>
            </p:cNvPr>
            <p:cNvSpPr/>
            <p:nvPr/>
          </p:nvSpPr>
          <p:spPr>
            <a:xfrm>
              <a:off x="9779907" y="1771252"/>
              <a:ext cx="137160" cy="13716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1C91EB7A-A66A-FB4A-B724-4C490096C1F7}"/>
                </a:ext>
              </a:extLst>
            </p:cNvPr>
            <p:cNvSpPr/>
            <p:nvPr/>
          </p:nvSpPr>
          <p:spPr>
            <a:xfrm>
              <a:off x="10009303" y="1771252"/>
              <a:ext cx="137160" cy="13716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3485421B-751C-064A-9274-519B6BD9CA20}"/>
                </a:ext>
              </a:extLst>
            </p:cNvPr>
            <p:cNvSpPr/>
            <p:nvPr/>
          </p:nvSpPr>
          <p:spPr>
            <a:xfrm>
              <a:off x="10238699" y="1771252"/>
              <a:ext cx="137160" cy="13716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0727779-885D-3A43-B4D7-CCB96B35E334}"/>
              </a:ext>
            </a:extLst>
          </p:cNvPr>
          <p:cNvCxnSpPr>
            <a:stCxn id="25" idx="0"/>
            <a:endCxn id="18" idx="2"/>
          </p:cNvCxnSpPr>
          <p:nvPr/>
        </p:nvCxnSpPr>
        <p:spPr>
          <a:xfrm flipV="1">
            <a:off x="5977788" y="4826217"/>
            <a:ext cx="233662" cy="301501"/>
          </a:xfrm>
          <a:prstGeom prst="straightConnector1">
            <a:avLst/>
          </a:prstGeom>
          <a:ln w="19050">
            <a:solidFill>
              <a:schemeClr val="tx1"/>
            </a:solidFill>
            <a:headEnd type="none" w="lg" len="lg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91351D7-3161-F34B-95F4-FB2194870963}"/>
              </a:ext>
            </a:extLst>
          </p:cNvPr>
          <p:cNvCxnSpPr>
            <a:stCxn id="26" idx="0"/>
            <a:endCxn id="18" idx="2"/>
          </p:cNvCxnSpPr>
          <p:nvPr/>
        </p:nvCxnSpPr>
        <p:spPr>
          <a:xfrm flipH="1" flipV="1">
            <a:off x="6211450" y="4826217"/>
            <a:ext cx="607310" cy="301501"/>
          </a:xfrm>
          <a:prstGeom prst="straightConnector1">
            <a:avLst/>
          </a:prstGeom>
          <a:ln w="19050">
            <a:solidFill>
              <a:schemeClr val="tx1"/>
            </a:solidFill>
            <a:headEnd type="none" w="lg" len="lg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6119FC6F-3B28-944B-907F-A196A3DCE1B2}"/>
              </a:ext>
            </a:extLst>
          </p:cNvPr>
          <p:cNvSpPr>
            <a:spLocks noChangeAspect="1"/>
          </p:cNvSpPr>
          <p:nvPr/>
        </p:nvSpPr>
        <p:spPr>
          <a:xfrm>
            <a:off x="7381668" y="5127717"/>
            <a:ext cx="320040" cy="320040"/>
          </a:xfrm>
          <a:prstGeom prst="rect">
            <a:avLst/>
          </a:prstGeom>
          <a:solidFill>
            <a:srgbClr val="328C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328CC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FFF32A3-99A4-7945-8326-BC829CBDFC9D}"/>
              </a:ext>
            </a:extLst>
          </p:cNvPr>
          <p:cNvSpPr/>
          <p:nvPr/>
        </p:nvSpPr>
        <p:spPr>
          <a:xfrm>
            <a:off x="7576593" y="4231856"/>
            <a:ext cx="1280415" cy="594360"/>
          </a:xfrm>
          <a:prstGeom prst="rect">
            <a:avLst/>
          </a:prstGeom>
          <a:solidFill>
            <a:srgbClr val="CD536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Intra-server scheduler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4EA250F-C73A-054B-B771-16BC4AE5C3B1}"/>
              </a:ext>
            </a:extLst>
          </p:cNvPr>
          <p:cNvGrpSpPr/>
          <p:nvPr/>
        </p:nvGrpSpPr>
        <p:grpSpPr>
          <a:xfrm rot="10800000">
            <a:off x="8008301" y="3604451"/>
            <a:ext cx="457200" cy="640080"/>
            <a:chOff x="4867620" y="4360844"/>
            <a:chExt cx="460037" cy="943640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B68C1D25-8964-E24B-BD8F-133DA2DE5E70}"/>
                </a:ext>
              </a:extLst>
            </p:cNvPr>
            <p:cNvSpPr/>
            <p:nvPr/>
          </p:nvSpPr>
          <p:spPr>
            <a:xfrm rot="5400000">
              <a:off x="4641857" y="4618684"/>
              <a:ext cx="914400" cy="4572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AA171195-B368-4B40-8A25-F853B278BBDD}"/>
                </a:ext>
              </a:extLst>
            </p:cNvPr>
            <p:cNvCxnSpPr/>
            <p:nvPr/>
          </p:nvCxnSpPr>
          <p:spPr>
            <a:xfrm flipH="1">
              <a:off x="4880473" y="4373696"/>
              <a:ext cx="0" cy="914400"/>
            </a:xfrm>
            <a:prstGeom prst="straightConnector1">
              <a:avLst/>
            </a:prstGeom>
            <a:ln w="28575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04905CD7-82B1-BF40-9DFB-C24A8A10F874}"/>
                </a:ext>
              </a:extLst>
            </p:cNvPr>
            <p:cNvCxnSpPr/>
            <p:nvPr/>
          </p:nvCxnSpPr>
          <p:spPr>
            <a:xfrm flipH="1">
              <a:off x="5319870" y="4360844"/>
              <a:ext cx="0" cy="914400"/>
            </a:xfrm>
            <a:prstGeom prst="straightConnector1">
              <a:avLst/>
            </a:prstGeom>
            <a:ln w="28575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A6F88FAC-923D-8541-9D29-0686AC566F9C}"/>
                </a:ext>
              </a:extLst>
            </p:cNvPr>
            <p:cNvCxnSpPr/>
            <p:nvPr/>
          </p:nvCxnSpPr>
          <p:spPr>
            <a:xfrm flipH="1">
              <a:off x="4867620" y="4373696"/>
              <a:ext cx="457200" cy="0"/>
            </a:xfrm>
            <a:prstGeom prst="straightConnector1">
              <a:avLst/>
            </a:prstGeom>
            <a:ln w="28575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C4CD79A4-64E1-4A45-A04F-9DE10D678F08}"/>
              </a:ext>
            </a:extLst>
          </p:cNvPr>
          <p:cNvSpPr/>
          <p:nvPr/>
        </p:nvSpPr>
        <p:spPr>
          <a:xfrm>
            <a:off x="8064970" y="3967974"/>
            <a:ext cx="320040" cy="18288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tx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C619758F-CB68-DF44-9BB2-C0079F6CAADA}"/>
              </a:ext>
            </a:extLst>
          </p:cNvPr>
          <p:cNvCxnSpPr/>
          <p:nvPr/>
        </p:nvCxnSpPr>
        <p:spPr>
          <a:xfrm flipV="1">
            <a:off x="7541688" y="4826216"/>
            <a:ext cx="675113" cy="301501"/>
          </a:xfrm>
          <a:prstGeom prst="straightConnector1">
            <a:avLst/>
          </a:prstGeom>
          <a:ln w="19050">
            <a:solidFill>
              <a:schemeClr val="tx1"/>
            </a:solidFill>
            <a:headEnd type="none" w="lg" len="lg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CA37A4DF-58FC-634E-A418-8EDC9735B34E}"/>
              </a:ext>
            </a:extLst>
          </p:cNvPr>
          <p:cNvSpPr>
            <a:spLocks noChangeAspect="1"/>
          </p:cNvSpPr>
          <p:nvPr/>
        </p:nvSpPr>
        <p:spPr>
          <a:xfrm>
            <a:off x="7823119" y="5127717"/>
            <a:ext cx="320040" cy="320040"/>
          </a:xfrm>
          <a:prstGeom prst="rect">
            <a:avLst/>
          </a:prstGeom>
          <a:solidFill>
            <a:srgbClr val="328C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328CC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252C60C-8B28-6340-BD11-440CA27A037F}"/>
              </a:ext>
            </a:extLst>
          </p:cNvPr>
          <p:cNvSpPr>
            <a:spLocks noChangeAspect="1"/>
          </p:cNvSpPr>
          <p:nvPr/>
        </p:nvSpPr>
        <p:spPr>
          <a:xfrm>
            <a:off x="8664091" y="5127717"/>
            <a:ext cx="320040" cy="320040"/>
          </a:xfrm>
          <a:prstGeom prst="rect">
            <a:avLst/>
          </a:prstGeom>
          <a:solidFill>
            <a:srgbClr val="328C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328CC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A8B2ADFC-8D58-454F-A041-A35F25DAB4AB}"/>
              </a:ext>
            </a:extLst>
          </p:cNvPr>
          <p:cNvGrpSpPr>
            <a:grpSpLocks noChangeAspect="1"/>
          </p:cNvGrpSpPr>
          <p:nvPr/>
        </p:nvGrpSpPr>
        <p:grpSpPr>
          <a:xfrm>
            <a:off x="8264570" y="5255733"/>
            <a:ext cx="278111" cy="64008"/>
            <a:chOff x="9779907" y="1771252"/>
            <a:chExt cx="595952" cy="137160"/>
          </a:xfrm>
          <a:solidFill>
            <a:srgbClr val="328CC1"/>
          </a:solidFill>
        </p:grpSpPr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B344CF5B-7B54-284F-BEE6-79353E6757CA}"/>
                </a:ext>
              </a:extLst>
            </p:cNvPr>
            <p:cNvSpPr/>
            <p:nvPr/>
          </p:nvSpPr>
          <p:spPr>
            <a:xfrm>
              <a:off x="9779907" y="1771252"/>
              <a:ext cx="137160" cy="13716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AC1FFAE-CDB7-984C-935B-255D1805DA8A}"/>
                </a:ext>
              </a:extLst>
            </p:cNvPr>
            <p:cNvSpPr/>
            <p:nvPr/>
          </p:nvSpPr>
          <p:spPr>
            <a:xfrm>
              <a:off x="10009303" y="1771252"/>
              <a:ext cx="137160" cy="13716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BD05DEC-7F1D-C14F-9B17-52F4C378CC49}"/>
                </a:ext>
              </a:extLst>
            </p:cNvPr>
            <p:cNvSpPr/>
            <p:nvPr/>
          </p:nvSpPr>
          <p:spPr>
            <a:xfrm>
              <a:off x="10238699" y="1771252"/>
              <a:ext cx="137160" cy="13716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5924022C-8D52-D24B-8CC8-E31786556EB5}"/>
              </a:ext>
            </a:extLst>
          </p:cNvPr>
          <p:cNvCxnSpPr/>
          <p:nvPr/>
        </p:nvCxnSpPr>
        <p:spPr>
          <a:xfrm flipV="1">
            <a:off x="7983139" y="4826216"/>
            <a:ext cx="233662" cy="301501"/>
          </a:xfrm>
          <a:prstGeom prst="straightConnector1">
            <a:avLst/>
          </a:prstGeom>
          <a:ln w="19050">
            <a:solidFill>
              <a:schemeClr val="tx1"/>
            </a:solidFill>
            <a:headEnd type="none" w="lg" len="lg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EE89F2B4-2E23-8646-B215-900076F94933}"/>
              </a:ext>
            </a:extLst>
          </p:cNvPr>
          <p:cNvCxnSpPr/>
          <p:nvPr/>
        </p:nvCxnSpPr>
        <p:spPr>
          <a:xfrm flipH="1" flipV="1">
            <a:off x="8216801" y="4826216"/>
            <a:ext cx="607310" cy="301501"/>
          </a:xfrm>
          <a:prstGeom prst="straightConnector1">
            <a:avLst/>
          </a:prstGeom>
          <a:ln w="19050">
            <a:solidFill>
              <a:schemeClr val="tx1"/>
            </a:solidFill>
            <a:headEnd type="none" w="lg" len="lg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4F300F63-6C68-4049-9A3B-DFFB660A737F}"/>
              </a:ext>
            </a:extLst>
          </p:cNvPr>
          <p:cNvSpPr>
            <a:spLocks noChangeAspect="1"/>
          </p:cNvSpPr>
          <p:nvPr/>
        </p:nvSpPr>
        <p:spPr>
          <a:xfrm>
            <a:off x="9751337" y="5127716"/>
            <a:ext cx="320040" cy="320040"/>
          </a:xfrm>
          <a:prstGeom prst="rect">
            <a:avLst/>
          </a:prstGeom>
          <a:solidFill>
            <a:srgbClr val="328C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328CC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9DA88950-9F1E-E24F-95C3-4FCB1021F5D0}"/>
              </a:ext>
            </a:extLst>
          </p:cNvPr>
          <p:cNvSpPr/>
          <p:nvPr/>
        </p:nvSpPr>
        <p:spPr>
          <a:xfrm>
            <a:off x="9946262" y="4231855"/>
            <a:ext cx="1280415" cy="594360"/>
          </a:xfrm>
          <a:prstGeom prst="rect">
            <a:avLst/>
          </a:prstGeom>
          <a:solidFill>
            <a:srgbClr val="CD536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Intra-server scheduler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0E5FD818-0D70-8D40-BA23-953EFC04E35C}"/>
              </a:ext>
            </a:extLst>
          </p:cNvPr>
          <p:cNvGrpSpPr/>
          <p:nvPr/>
        </p:nvGrpSpPr>
        <p:grpSpPr>
          <a:xfrm rot="10800000">
            <a:off x="10377970" y="3604450"/>
            <a:ext cx="457200" cy="640080"/>
            <a:chOff x="4867620" y="4360844"/>
            <a:chExt cx="460037" cy="943640"/>
          </a:xfrm>
        </p:grpSpPr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C5280C8D-C855-734F-B8CC-DE2D0D9BD02A}"/>
                </a:ext>
              </a:extLst>
            </p:cNvPr>
            <p:cNvSpPr/>
            <p:nvPr/>
          </p:nvSpPr>
          <p:spPr>
            <a:xfrm rot="5400000">
              <a:off x="4641857" y="4618684"/>
              <a:ext cx="914400" cy="4572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7C167A41-0A63-4D44-950E-0FBFC8405844}"/>
                </a:ext>
              </a:extLst>
            </p:cNvPr>
            <p:cNvCxnSpPr/>
            <p:nvPr/>
          </p:nvCxnSpPr>
          <p:spPr>
            <a:xfrm flipH="1">
              <a:off x="4880473" y="4373696"/>
              <a:ext cx="0" cy="914400"/>
            </a:xfrm>
            <a:prstGeom prst="straightConnector1">
              <a:avLst/>
            </a:prstGeom>
            <a:ln w="28575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374CC787-0761-BB4F-8736-342333141207}"/>
                </a:ext>
              </a:extLst>
            </p:cNvPr>
            <p:cNvCxnSpPr/>
            <p:nvPr/>
          </p:nvCxnSpPr>
          <p:spPr>
            <a:xfrm flipH="1">
              <a:off x="5319870" y="4360844"/>
              <a:ext cx="0" cy="914400"/>
            </a:xfrm>
            <a:prstGeom prst="straightConnector1">
              <a:avLst/>
            </a:prstGeom>
            <a:ln w="28575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68E88A09-DDCB-BA4B-AA7B-0BB32AE4CD72}"/>
                </a:ext>
              </a:extLst>
            </p:cNvPr>
            <p:cNvCxnSpPr/>
            <p:nvPr/>
          </p:nvCxnSpPr>
          <p:spPr>
            <a:xfrm flipH="1">
              <a:off x="4867620" y="4373696"/>
              <a:ext cx="457200" cy="0"/>
            </a:xfrm>
            <a:prstGeom prst="straightConnector1">
              <a:avLst/>
            </a:prstGeom>
            <a:ln w="28575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DB3F0A87-CEDF-0743-936F-F28AD57CC14F}"/>
              </a:ext>
            </a:extLst>
          </p:cNvPr>
          <p:cNvCxnSpPr/>
          <p:nvPr/>
        </p:nvCxnSpPr>
        <p:spPr>
          <a:xfrm flipV="1">
            <a:off x="9911357" y="4826215"/>
            <a:ext cx="675113" cy="301501"/>
          </a:xfrm>
          <a:prstGeom prst="straightConnector1">
            <a:avLst/>
          </a:prstGeom>
          <a:ln w="19050">
            <a:solidFill>
              <a:schemeClr val="tx1"/>
            </a:solidFill>
            <a:headEnd type="none" w="lg" len="lg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F58B127E-F0EA-274C-8082-3A76B176D2FA}"/>
              </a:ext>
            </a:extLst>
          </p:cNvPr>
          <p:cNvSpPr>
            <a:spLocks noChangeAspect="1"/>
          </p:cNvSpPr>
          <p:nvPr/>
        </p:nvSpPr>
        <p:spPr>
          <a:xfrm>
            <a:off x="10192788" y="5127716"/>
            <a:ext cx="320040" cy="320040"/>
          </a:xfrm>
          <a:prstGeom prst="rect">
            <a:avLst/>
          </a:prstGeom>
          <a:solidFill>
            <a:srgbClr val="328C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328CC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14E0C31F-CC89-4C4D-85F0-B1D505A06ADD}"/>
              </a:ext>
            </a:extLst>
          </p:cNvPr>
          <p:cNvSpPr>
            <a:spLocks noChangeAspect="1"/>
          </p:cNvSpPr>
          <p:nvPr/>
        </p:nvSpPr>
        <p:spPr>
          <a:xfrm>
            <a:off x="11033760" y="5127716"/>
            <a:ext cx="320040" cy="320040"/>
          </a:xfrm>
          <a:prstGeom prst="rect">
            <a:avLst/>
          </a:prstGeom>
          <a:solidFill>
            <a:srgbClr val="328C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328CC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DB5D8D65-B689-2641-8AA0-A0D73A95C078}"/>
              </a:ext>
            </a:extLst>
          </p:cNvPr>
          <p:cNvGrpSpPr>
            <a:grpSpLocks noChangeAspect="1"/>
          </p:cNvGrpSpPr>
          <p:nvPr/>
        </p:nvGrpSpPr>
        <p:grpSpPr>
          <a:xfrm>
            <a:off x="10634239" y="5255732"/>
            <a:ext cx="278111" cy="64008"/>
            <a:chOff x="9779907" y="1771252"/>
            <a:chExt cx="595952" cy="137160"/>
          </a:xfrm>
          <a:solidFill>
            <a:srgbClr val="328CC1"/>
          </a:solidFill>
        </p:grpSpPr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49F8D9AC-8848-B84E-9A1C-F94C07D45EBF}"/>
                </a:ext>
              </a:extLst>
            </p:cNvPr>
            <p:cNvSpPr/>
            <p:nvPr/>
          </p:nvSpPr>
          <p:spPr>
            <a:xfrm>
              <a:off x="9779907" y="1771252"/>
              <a:ext cx="137160" cy="13716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7FCF0090-CD10-164F-91C5-E93D5F58A88A}"/>
                </a:ext>
              </a:extLst>
            </p:cNvPr>
            <p:cNvSpPr/>
            <p:nvPr/>
          </p:nvSpPr>
          <p:spPr>
            <a:xfrm>
              <a:off x="10009303" y="1771252"/>
              <a:ext cx="137160" cy="13716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E0FE7CDD-FD3A-7C4F-9EC0-F9A9ABA846B0}"/>
                </a:ext>
              </a:extLst>
            </p:cNvPr>
            <p:cNvSpPr/>
            <p:nvPr/>
          </p:nvSpPr>
          <p:spPr>
            <a:xfrm>
              <a:off x="10238699" y="1771252"/>
              <a:ext cx="137160" cy="13716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7AF37467-387C-F945-BC05-0BB60540BE89}"/>
              </a:ext>
            </a:extLst>
          </p:cNvPr>
          <p:cNvCxnSpPr/>
          <p:nvPr/>
        </p:nvCxnSpPr>
        <p:spPr>
          <a:xfrm flipV="1">
            <a:off x="10352808" y="4826215"/>
            <a:ext cx="233662" cy="301501"/>
          </a:xfrm>
          <a:prstGeom prst="straightConnector1">
            <a:avLst/>
          </a:prstGeom>
          <a:ln w="19050">
            <a:solidFill>
              <a:schemeClr val="tx1"/>
            </a:solidFill>
            <a:headEnd type="none" w="lg" len="lg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636D0E34-7CAD-E440-9CF9-CE2DB178DFA8}"/>
              </a:ext>
            </a:extLst>
          </p:cNvPr>
          <p:cNvCxnSpPr/>
          <p:nvPr/>
        </p:nvCxnSpPr>
        <p:spPr>
          <a:xfrm flipH="1" flipV="1">
            <a:off x="10586470" y="4826215"/>
            <a:ext cx="607310" cy="301501"/>
          </a:xfrm>
          <a:prstGeom prst="straightConnector1">
            <a:avLst/>
          </a:prstGeom>
          <a:ln w="19050">
            <a:solidFill>
              <a:schemeClr val="tx1"/>
            </a:solidFill>
            <a:headEnd type="none" w="lg" len="lg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1E8D4FCA-38CD-DD42-A093-90BE6C5AE88E}"/>
              </a:ext>
            </a:extLst>
          </p:cNvPr>
          <p:cNvSpPr/>
          <p:nvPr/>
        </p:nvSpPr>
        <p:spPr>
          <a:xfrm>
            <a:off x="8066297" y="3713933"/>
            <a:ext cx="320040" cy="18288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B393921C-43D7-6C47-837B-4D1F2E0D0759}"/>
              </a:ext>
            </a:extLst>
          </p:cNvPr>
          <p:cNvCxnSpPr>
            <a:stCxn id="36" idx="3"/>
            <a:endCxn id="12" idx="2"/>
          </p:cNvCxnSpPr>
          <p:nvPr/>
        </p:nvCxnSpPr>
        <p:spPr>
          <a:xfrm flipV="1">
            <a:off x="8235491" y="3151959"/>
            <a:ext cx="156173" cy="452492"/>
          </a:xfrm>
          <a:prstGeom prst="straightConnector1">
            <a:avLst/>
          </a:prstGeom>
          <a:ln w="19050">
            <a:solidFill>
              <a:schemeClr val="tx1"/>
            </a:solidFill>
            <a:headEnd type="none" w="lg" len="lg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BDA4D249-20DD-EE41-9794-D024C67F0B90}"/>
              </a:ext>
            </a:extLst>
          </p:cNvPr>
          <p:cNvCxnSpPr>
            <a:stCxn id="53" idx="3"/>
            <a:endCxn id="12" idx="2"/>
          </p:cNvCxnSpPr>
          <p:nvPr/>
        </p:nvCxnSpPr>
        <p:spPr>
          <a:xfrm flipH="1" flipV="1">
            <a:off x="8391664" y="3151959"/>
            <a:ext cx="2213496" cy="452491"/>
          </a:xfrm>
          <a:prstGeom prst="straightConnector1">
            <a:avLst/>
          </a:prstGeom>
          <a:ln w="19050">
            <a:solidFill>
              <a:schemeClr val="tx1"/>
            </a:solidFill>
            <a:headEnd type="none" w="lg" len="lg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53BCA623-5725-E54E-8445-F5C5551A8CFC}"/>
              </a:ext>
            </a:extLst>
          </p:cNvPr>
          <p:cNvSpPr txBox="1"/>
          <p:nvPr/>
        </p:nvSpPr>
        <p:spPr>
          <a:xfrm>
            <a:off x="6446048" y="3654398"/>
            <a:ext cx="7889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Helvetica Neue" charset="0"/>
                <a:ea typeface="Helvetica Neue" charset="0"/>
                <a:cs typeface="Helvetica Neue" charset="0"/>
              </a:rPr>
              <a:t>Queue</a:t>
            </a: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7EC482F2-BA8B-F04E-9034-EA3D200A85C0}"/>
              </a:ext>
            </a:extLst>
          </p:cNvPr>
          <p:cNvCxnSpPr/>
          <p:nvPr/>
        </p:nvCxnSpPr>
        <p:spPr>
          <a:xfrm flipH="1">
            <a:off x="6178168" y="3052731"/>
            <a:ext cx="1969581" cy="439923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59C2C10A-2D6C-AA48-BAE7-E9EF0DBC4B6F}"/>
              </a:ext>
            </a:extLst>
          </p:cNvPr>
          <p:cNvCxnSpPr/>
          <p:nvPr/>
        </p:nvCxnSpPr>
        <p:spPr>
          <a:xfrm flipH="1">
            <a:off x="5402104" y="4769843"/>
            <a:ext cx="645592" cy="287248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>
            <a:extLst>
              <a:ext uri="{FF2B5EF4-FFF2-40B4-BE49-F238E27FC236}">
                <a16:creationId xmlns:a16="http://schemas.microsoft.com/office/drawing/2014/main" id="{F3B61D3B-016C-4148-B8EE-A5F684996628}"/>
              </a:ext>
            </a:extLst>
          </p:cNvPr>
          <p:cNvSpPr/>
          <p:nvPr/>
        </p:nvSpPr>
        <p:spPr>
          <a:xfrm>
            <a:off x="10445140" y="3989665"/>
            <a:ext cx="320040" cy="18288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1543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66" grpId="0" animBg="1"/>
      <p:bldP spid="7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F7403-8166-2B45-8888-1A2DF0899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Our proposal: hierarchical scheduling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7D4A51-2EE0-ED48-AC4E-2364925A80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781644"/>
            <a:ext cx="4928205" cy="4351338"/>
          </a:xfrm>
        </p:spPr>
        <p:txBody>
          <a:bodyPr/>
          <a:lstStyle/>
          <a:p>
            <a:r>
              <a:rPr lang="en-US" altLang="zh-CN" dirty="0"/>
              <a:t>Centralized</a:t>
            </a:r>
            <a:r>
              <a:rPr lang="zh-CN" altLang="en-US" dirty="0"/>
              <a:t> </a:t>
            </a:r>
            <a:r>
              <a:rPr lang="en-US" altLang="zh-CN" dirty="0"/>
              <a:t>scheduling</a:t>
            </a:r>
            <a:r>
              <a:rPr lang="zh-CN" altLang="en-US" dirty="0"/>
              <a:t> </a:t>
            </a:r>
            <a:r>
              <a:rPr lang="en-US" altLang="zh-CN" dirty="0"/>
              <a:t>cannot</a:t>
            </a:r>
            <a:r>
              <a:rPr lang="zh-CN" altLang="en-US" dirty="0"/>
              <a:t> </a:t>
            </a:r>
            <a:r>
              <a:rPr lang="en-US" altLang="zh-CN" dirty="0"/>
              <a:t>scale</a:t>
            </a:r>
            <a:endParaRPr lang="en-US" dirty="0"/>
          </a:p>
          <a:p>
            <a:r>
              <a:rPr lang="en-US" dirty="0"/>
              <a:t>Hierarchical scheduling</a:t>
            </a:r>
          </a:p>
          <a:p>
            <a:pPr lvl="1"/>
            <a:r>
              <a:rPr lang="en-US" altLang="zh-CN" dirty="0"/>
              <a:t>Load</a:t>
            </a:r>
            <a:r>
              <a:rPr lang="zh-CN" altLang="en-US" dirty="0"/>
              <a:t> </a:t>
            </a:r>
            <a:r>
              <a:rPr lang="en-US" altLang="zh-CN" dirty="0"/>
              <a:t>imbalance</a:t>
            </a:r>
          </a:p>
          <a:p>
            <a:pPr lvl="1"/>
            <a:r>
              <a:rPr lang="en-US" altLang="zh-CN" dirty="0">
                <a:solidFill>
                  <a:srgbClr val="D45655"/>
                </a:solidFill>
              </a:rPr>
              <a:t>Head-of-line</a:t>
            </a:r>
            <a:r>
              <a:rPr lang="zh-CN" altLang="en-US" dirty="0">
                <a:solidFill>
                  <a:srgbClr val="D45655"/>
                </a:solidFill>
              </a:rPr>
              <a:t> </a:t>
            </a:r>
            <a:r>
              <a:rPr lang="en-US" altLang="zh-CN" dirty="0">
                <a:solidFill>
                  <a:srgbClr val="D45655"/>
                </a:solidFill>
              </a:rPr>
              <a:t>blocking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09EDAE-4DCA-8C4A-963E-EC85E35700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F74E4-2C59-5848-A8B8-DF6A3188A570}" type="slidenum">
              <a:rPr lang="en-US" smtClean="0"/>
              <a:t>7</a:t>
            </a:fld>
            <a:endParaRPr lang="en-US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33663705-4A10-7E4A-B44D-D569FA4FC559}"/>
              </a:ext>
            </a:extLst>
          </p:cNvPr>
          <p:cNvSpPr txBox="1"/>
          <p:nvPr/>
        </p:nvSpPr>
        <p:spPr>
          <a:xfrm>
            <a:off x="4484287" y="5090293"/>
            <a:ext cx="9455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Helvetica Neue" charset="0"/>
                <a:ea typeface="Helvetica Neue" charset="0"/>
                <a:cs typeface="Helvetica Neue" charset="0"/>
              </a:rPr>
              <a:t>Workers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0C01AE6-4729-1647-80AA-5AA6168188C8}"/>
              </a:ext>
            </a:extLst>
          </p:cNvPr>
          <p:cNvCxnSpPr>
            <a:stCxn id="12" idx="0"/>
          </p:cNvCxnSpPr>
          <p:nvPr/>
        </p:nvCxnSpPr>
        <p:spPr>
          <a:xfrm flipV="1">
            <a:off x="8391664" y="2155900"/>
            <a:ext cx="0" cy="401699"/>
          </a:xfrm>
          <a:prstGeom prst="straightConnector1">
            <a:avLst/>
          </a:prstGeom>
          <a:ln w="19050">
            <a:solidFill>
              <a:schemeClr val="tx1"/>
            </a:solidFill>
            <a:headEnd type="none" w="lg" len="lg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9C1AE54F-9F43-7C41-9729-FBDD2EAAD6FC}"/>
              </a:ext>
            </a:extLst>
          </p:cNvPr>
          <p:cNvGrpSpPr>
            <a:grpSpLocks noChangeAspect="1"/>
          </p:cNvGrpSpPr>
          <p:nvPr/>
        </p:nvGrpSpPr>
        <p:grpSpPr>
          <a:xfrm>
            <a:off x="9186655" y="4656796"/>
            <a:ext cx="397301" cy="91440"/>
            <a:chOff x="9779907" y="1771252"/>
            <a:chExt cx="595952" cy="137160"/>
          </a:xfrm>
          <a:solidFill>
            <a:srgbClr val="328CC1"/>
          </a:solidFill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292679AD-C5EA-1343-98B5-46D2A81CD589}"/>
                </a:ext>
              </a:extLst>
            </p:cNvPr>
            <p:cNvSpPr/>
            <p:nvPr/>
          </p:nvSpPr>
          <p:spPr>
            <a:xfrm>
              <a:off x="9779907" y="1771252"/>
              <a:ext cx="137160" cy="13716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4F42A95-F93A-6B4C-9859-3284314003E6}"/>
                </a:ext>
              </a:extLst>
            </p:cNvPr>
            <p:cNvSpPr/>
            <p:nvPr/>
          </p:nvSpPr>
          <p:spPr>
            <a:xfrm>
              <a:off x="10009303" y="1771252"/>
              <a:ext cx="137160" cy="13716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513CB7B-E666-2D48-AE1E-442642E25F56}"/>
                </a:ext>
              </a:extLst>
            </p:cNvPr>
            <p:cNvSpPr/>
            <p:nvPr/>
          </p:nvSpPr>
          <p:spPr>
            <a:xfrm>
              <a:off x="10238699" y="1771252"/>
              <a:ext cx="137160" cy="13716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2B836CDB-790F-8540-B005-9738246D8B86}"/>
              </a:ext>
            </a:extLst>
          </p:cNvPr>
          <p:cNvSpPr/>
          <p:nvPr/>
        </p:nvSpPr>
        <p:spPr>
          <a:xfrm>
            <a:off x="6402844" y="2557599"/>
            <a:ext cx="3977640" cy="594360"/>
          </a:xfrm>
          <a:prstGeom prst="rect">
            <a:avLst/>
          </a:prstGeom>
          <a:solidFill>
            <a:srgbClr val="CD536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Inter-server scheduler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B866526-3286-3F48-A89F-405281A0F11D}"/>
              </a:ext>
            </a:extLst>
          </p:cNvPr>
          <p:cNvSpPr/>
          <p:nvPr/>
        </p:nvSpPr>
        <p:spPr>
          <a:xfrm>
            <a:off x="8206788" y="1866642"/>
            <a:ext cx="320040" cy="18288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C2186C1-34AB-AF44-B084-ED89E23C6B9E}"/>
              </a:ext>
            </a:extLst>
          </p:cNvPr>
          <p:cNvCxnSpPr/>
          <p:nvPr/>
        </p:nvCxnSpPr>
        <p:spPr>
          <a:xfrm flipH="1">
            <a:off x="8266936" y="2160335"/>
            <a:ext cx="3352" cy="365760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EAB24EC9-D4F9-0B4B-A030-37D85E0DFC9F}"/>
              </a:ext>
            </a:extLst>
          </p:cNvPr>
          <p:cNvSpPr txBox="1"/>
          <p:nvPr/>
        </p:nvSpPr>
        <p:spPr>
          <a:xfrm>
            <a:off x="7246282" y="1781644"/>
            <a:ext cx="10070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Helvetica Neue" charset="0"/>
                <a:ea typeface="Helvetica Neue" charset="0"/>
                <a:cs typeface="Helvetica Neue" charset="0"/>
              </a:rPr>
              <a:t>Request 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C3D2D6C-4B2F-074F-B72E-EC7DAFFCD3F3}"/>
              </a:ext>
            </a:extLst>
          </p:cNvPr>
          <p:cNvCxnSpPr>
            <a:stCxn id="20" idx="3"/>
            <a:endCxn id="12" idx="2"/>
          </p:cNvCxnSpPr>
          <p:nvPr/>
        </p:nvCxnSpPr>
        <p:spPr>
          <a:xfrm flipV="1">
            <a:off x="6230140" y="3151959"/>
            <a:ext cx="2161524" cy="452493"/>
          </a:xfrm>
          <a:prstGeom prst="straightConnector1">
            <a:avLst/>
          </a:prstGeom>
          <a:ln w="19050">
            <a:solidFill>
              <a:schemeClr val="tx1"/>
            </a:solidFill>
            <a:headEnd type="none" w="lg" len="lg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577C4EED-D93C-4641-9107-479AAE03EB50}"/>
              </a:ext>
            </a:extLst>
          </p:cNvPr>
          <p:cNvSpPr>
            <a:spLocks noChangeAspect="1"/>
          </p:cNvSpPr>
          <p:nvPr/>
        </p:nvSpPr>
        <p:spPr>
          <a:xfrm>
            <a:off x="5376317" y="5127718"/>
            <a:ext cx="320040" cy="320040"/>
          </a:xfrm>
          <a:prstGeom prst="rect">
            <a:avLst/>
          </a:prstGeom>
          <a:solidFill>
            <a:srgbClr val="328C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328CC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968D5EA-2008-1A42-81E7-A1BC72CCE85D}"/>
              </a:ext>
            </a:extLst>
          </p:cNvPr>
          <p:cNvSpPr/>
          <p:nvPr/>
        </p:nvSpPr>
        <p:spPr>
          <a:xfrm>
            <a:off x="5571242" y="4231857"/>
            <a:ext cx="1280415" cy="594360"/>
          </a:xfrm>
          <a:prstGeom prst="rect">
            <a:avLst/>
          </a:prstGeom>
          <a:solidFill>
            <a:srgbClr val="CD536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Intra-server scheduler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2F9F9B6-FAF2-C346-8D7F-C6AB47E6EEA0}"/>
              </a:ext>
            </a:extLst>
          </p:cNvPr>
          <p:cNvGrpSpPr/>
          <p:nvPr/>
        </p:nvGrpSpPr>
        <p:grpSpPr>
          <a:xfrm rot="10800000">
            <a:off x="6002950" y="3604452"/>
            <a:ext cx="457200" cy="640080"/>
            <a:chOff x="4867620" y="4360844"/>
            <a:chExt cx="460037" cy="94364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0DC7C1A-7446-FD49-9559-B0695FFD6105}"/>
                </a:ext>
              </a:extLst>
            </p:cNvPr>
            <p:cNvSpPr/>
            <p:nvPr/>
          </p:nvSpPr>
          <p:spPr>
            <a:xfrm rot="5400000">
              <a:off x="4641857" y="4618684"/>
              <a:ext cx="914400" cy="4572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6385EB32-BA44-E643-BAA6-5817047DEE49}"/>
                </a:ext>
              </a:extLst>
            </p:cNvPr>
            <p:cNvCxnSpPr/>
            <p:nvPr/>
          </p:nvCxnSpPr>
          <p:spPr>
            <a:xfrm flipH="1">
              <a:off x="4880473" y="4373696"/>
              <a:ext cx="0" cy="914400"/>
            </a:xfrm>
            <a:prstGeom prst="straightConnector1">
              <a:avLst/>
            </a:prstGeom>
            <a:ln w="28575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1B82521F-84AD-2249-A6CE-00AACE9E6EFD}"/>
                </a:ext>
              </a:extLst>
            </p:cNvPr>
            <p:cNvCxnSpPr/>
            <p:nvPr/>
          </p:nvCxnSpPr>
          <p:spPr>
            <a:xfrm flipH="1">
              <a:off x="5319870" y="4360844"/>
              <a:ext cx="0" cy="914400"/>
            </a:xfrm>
            <a:prstGeom prst="straightConnector1">
              <a:avLst/>
            </a:prstGeom>
            <a:ln w="28575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4524B75C-5751-8142-A83C-4A922422B668}"/>
                </a:ext>
              </a:extLst>
            </p:cNvPr>
            <p:cNvCxnSpPr/>
            <p:nvPr/>
          </p:nvCxnSpPr>
          <p:spPr>
            <a:xfrm flipH="1">
              <a:off x="4867620" y="4373696"/>
              <a:ext cx="457200" cy="0"/>
            </a:xfrm>
            <a:prstGeom prst="straightConnector1">
              <a:avLst/>
            </a:prstGeom>
            <a:ln w="28575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5FEB82F-E1D7-284B-913E-9CA78E0DB392}"/>
              </a:ext>
            </a:extLst>
          </p:cNvPr>
          <p:cNvCxnSpPr>
            <a:stCxn id="17" idx="0"/>
            <a:endCxn id="18" idx="2"/>
          </p:cNvCxnSpPr>
          <p:nvPr/>
        </p:nvCxnSpPr>
        <p:spPr>
          <a:xfrm flipV="1">
            <a:off x="5536337" y="4826217"/>
            <a:ext cx="675113" cy="301501"/>
          </a:xfrm>
          <a:prstGeom prst="straightConnector1">
            <a:avLst/>
          </a:prstGeom>
          <a:ln w="19050">
            <a:solidFill>
              <a:schemeClr val="tx1"/>
            </a:solidFill>
            <a:headEnd type="none" w="lg" len="lg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AE049CF4-C87A-CE44-8A12-9B3ECF39A2D3}"/>
              </a:ext>
            </a:extLst>
          </p:cNvPr>
          <p:cNvSpPr>
            <a:spLocks noChangeAspect="1"/>
          </p:cNvSpPr>
          <p:nvPr/>
        </p:nvSpPr>
        <p:spPr>
          <a:xfrm>
            <a:off x="5817768" y="5127718"/>
            <a:ext cx="320040" cy="320040"/>
          </a:xfrm>
          <a:prstGeom prst="rect">
            <a:avLst/>
          </a:prstGeom>
          <a:solidFill>
            <a:srgbClr val="328C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328CC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5E71144-4B44-684A-BA23-864A6A712963}"/>
              </a:ext>
            </a:extLst>
          </p:cNvPr>
          <p:cNvSpPr>
            <a:spLocks noChangeAspect="1"/>
          </p:cNvSpPr>
          <p:nvPr/>
        </p:nvSpPr>
        <p:spPr>
          <a:xfrm>
            <a:off x="6658740" y="5127718"/>
            <a:ext cx="320040" cy="320040"/>
          </a:xfrm>
          <a:prstGeom prst="rect">
            <a:avLst/>
          </a:prstGeom>
          <a:solidFill>
            <a:srgbClr val="328C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328CC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CB9C202-4FEA-314B-A8CE-5E49641E2207}"/>
              </a:ext>
            </a:extLst>
          </p:cNvPr>
          <p:cNvGrpSpPr>
            <a:grpSpLocks noChangeAspect="1"/>
          </p:cNvGrpSpPr>
          <p:nvPr/>
        </p:nvGrpSpPr>
        <p:grpSpPr>
          <a:xfrm>
            <a:off x="6259219" y="5255734"/>
            <a:ext cx="278111" cy="64008"/>
            <a:chOff x="9779907" y="1771252"/>
            <a:chExt cx="595952" cy="137160"/>
          </a:xfrm>
          <a:solidFill>
            <a:srgbClr val="328CC1"/>
          </a:solidFill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CA29153C-F1CC-FA43-AEFD-44C40A6F2755}"/>
                </a:ext>
              </a:extLst>
            </p:cNvPr>
            <p:cNvSpPr/>
            <p:nvPr/>
          </p:nvSpPr>
          <p:spPr>
            <a:xfrm>
              <a:off x="9779907" y="1771252"/>
              <a:ext cx="137160" cy="13716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1C91EB7A-A66A-FB4A-B724-4C490096C1F7}"/>
                </a:ext>
              </a:extLst>
            </p:cNvPr>
            <p:cNvSpPr/>
            <p:nvPr/>
          </p:nvSpPr>
          <p:spPr>
            <a:xfrm>
              <a:off x="10009303" y="1771252"/>
              <a:ext cx="137160" cy="13716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3485421B-751C-064A-9274-519B6BD9CA20}"/>
                </a:ext>
              </a:extLst>
            </p:cNvPr>
            <p:cNvSpPr/>
            <p:nvPr/>
          </p:nvSpPr>
          <p:spPr>
            <a:xfrm>
              <a:off x="10238699" y="1771252"/>
              <a:ext cx="137160" cy="13716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0727779-885D-3A43-B4D7-CCB96B35E334}"/>
              </a:ext>
            </a:extLst>
          </p:cNvPr>
          <p:cNvCxnSpPr>
            <a:stCxn id="25" idx="0"/>
            <a:endCxn id="18" idx="2"/>
          </p:cNvCxnSpPr>
          <p:nvPr/>
        </p:nvCxnSpPr>
        <p:spPr>
          <a:xfrm flipV="1">
            <a:off x="5977788" y="4826217"/>
            <a:ext cx="233662" cy="301501"/>
          </a:xfrm>
          <a:prstGeom prst="straightConnector1">
            <a:avLst/>
          </a:prstGeom>
          <a:ln w="19050">
            <a:solidFill>
              <a:schemeClr val="tx1"/>
            </a:solidFill>
            <a:headEnd type="none" w="lg" len="lg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91351D7-3161-F34B-95F4-FB2194870963}"/>
              </a:ext>
            </a:extLst>
          </p:cNvPr>
          <p:cNvCxnSpPr>
            <a:stCxn id="26" idx="0"/>
            <a:endCxn id="18" idx="2"/>
          </p:cNvCxnSpPr>
          <p:nvPr/>
        </p:nvCxnSpPr>
        <p:spPr>
          <a:xfrm flipH="1" flipV="1">
            <a:off x="6211450" y="4826217"/>
            <a:ext cx="607310" cy="301501"/>
          </a:xfrm>
          <a:prstGeom prst="straightConnector1">
            <a:avLst/>
          </a:prstGeom>
          <a:ln w="19050">
            <a:solidFill>
              <a:schemeClr val="tx1"/>
            </a:solidFill>
            <a:headEnd type="none" w="lg" len="lg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6119FC6F-3B28-944B-907F-A196A3DCE1B2}"/>
              </a:ext>
            </a:extLst>
          </p:cNvPr>
          <p:cNvSpPr>
            <a:spLocks noChangeAspect="1"/>
          </p:cNvSpPr>
          <p:nvPr/>
        </p:nvSpPr>
        <p:spPr>
          <a:xfrm>
            <a:off x="7381668" y="5127717"/>
            <a:ext cx="320040" cy="320040"/>
          </a:xfrm>
          <a:prstGeom prst="rect">
            <a:avLst/>
          </a:prstGeom>
          <a:solidFill>
            <a:srgbClr val="328C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328CC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FFF32A3-99A4-7945-8326-BC829CBDFC9D}"/>
              </a:ext>
            </a:extLst>
          </p:cNvPr>
          <p:cNvSpPr/>
          <p:nvPr/>
        </p:nvSpPr>
        <p:spPr>
          <a:xfrm>
            <a:off x="7576593" y="4231856"/>
            <a:ext cx="1280415" cy="594360"/>
          </a:xfrm>
          <a:prstGeom prst="rect">
            <a:avLst/>
          </a:prstGeom>
          <a:solidFill>
            <a:srgbClr val="CD536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Intra-server scheduler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4EA250F-C73A-054B-B771-16BC4AE5C3B1}"/>
              </a:ext>
            </a:extLst>
          </p:cNvPr>
          <p:cNvGrpSpPr/>
          <p:nvPr/>
        </p:nvGrpSpPr>
        <p:grpSpPr>
          <a:xfrm rot="10800000">
            <a:off x="8008301" y="3604451"/>
            <a:ext cx="457200" cy="640080"/>
            <a:chOff x="4867620" y="4360844"/>
            <a:chExt cx="460037" cy="943640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B68C1D25-8964-E24B-BD8F-133DA2DE5E70}"/>
                </a:ext>
              </a:extLst>
            </p:cNvPr>
            <p:cNvSpPr/>
            <p:nvPr/>
          </p:nvSpPr>
          <p:spPr>
            <a:xfrm rot="5400000">
              <a:off x="4641857" y="4618684"/>
              <a:ext cx="914400" cy="4572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AA171195-B368-4B40-8A25-F853B278BBDD}"/>
                </a:ext>
              </a:extLst>
            </p:cNvPr>
            <p:cNvCxnSpPr/>
            <p:nvPr/>
          </p:nvCxnSpPr>
          <p:spPr>
            <a:xfrm flipH="1">
              <a:off x="4880473" y="4373696"/>
              <a:ext cx="0" cy="914400"/>
            </a:xfrm>
            <a:prstGeom prst="straightConnector1">
              <a:avLst/>
            </a:prstGeom>
            <a:ln w="28575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04905CD7-82B1-BF40-9DFB-C24A8A10F874}"/>
                </a:ext>
              </a:extLst>
            </p:cNvPr>
            <p:cNvCxnSpPr/>
            <p:nvPr/>
          </p:nvCxnSpPr>
          <p:spPr>
            <a:xfrm flipH="1">
              <a:off x="5319870" y="4360844"/>
              <a:ext cx="0" cy="914400"/>
            </a:xfrm>
            <a:prstGeom prst="straightConnector1">
              <a:avLst/>
            </a:prstGeom>
            <a:ln w="28575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A6F88FAC-923D-8541-9D29-0686AC566F9C}"/>
                </a:ext>
              </a:extLst>
            </p:cNvPr>
            <p:cNvCxnSpPr/>
            <p:nvPr/>
          </p:nvCxnSpPr>
          <p:spPr>
            <a:xfrm flipH="1">
              <a:off x="4867620" y="4373696"/>
              <a:ext cx="457200" cy="0"/>
            </a:xfrm>
            <a:prstGeom prst="straightConnector1">
              <a:avLst/>
            </a:prstGeom>
            <a:ln w="28575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C4CD79A4-64E1-4A45-A04F-9DE10D678F08}"/>
              </a:ext>
            </a:extLst>
          </p:cNvPr>
          <p:cNvSpPr/>
          <p:nvPr/>
        </p:nvSpPr>
        <p:spPr>
          <a:xfrm>
            <a:off x="8064970" y="3967974"/>
            <a:ext cx="320040" cy="18288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tx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C619758F-CB68-DF44-9BB2-C0079F6CAADA}"/>
              </a:ext>
            </a:extLst>
          </p:cNvPr>
          <p:cNvCxnSpPr/>
          <p:nvPr/>
        </p:nvCxnSpPr>
        <p:spPr>
          <a:xfrm flipV="1">
            <a:off x="7541688" y="4826216"/>
            <a:ext cx="675113" cy="301501"/>
          </a:xfrm>
          <a:prstGeom prst="straightConnector1">
            <a:avLst/>
          </a:prstGeom>
          <a:ln w="19050">
            <a:solidFill>
              <a:schemeClr val="tx1"/>
            </a:solidFill>
            <a:headEnd type="none" w="lg" len="lg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CA37A4DF-58FC-634E-A418-8EDC9735B34E}"/>
              </a:ext>
            </a:extLst>
          </p:cNvPr>
          <p:cNvSpPr>
            <a:spLocks noChangeAspect="1"/>
          </p:cNvSpPr>
          <p:nvPr/>
        </p:nvSpPr>
        <p:spPr>
          <a:xfrm>
            <a:off x="7823119" y="5127717"/>
            <a:ext cx="320040" cy="320040"/>
          </a:xfrm>
          <a:prstGeom prst="rect">
            <a:avLst/>
          </a:prstGeom>
          <a:solidFill>
            <a:srgbClr val="328C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328CC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252C60C-8B28-6340-BD11-440CA27A037F}"/>
              </a:ext>
            </a:extLst>
          </p:cNvPr>
          <p:cNvSpPr>
            <a:spLocks noChangeAspect="1"/>
          </p:cNvSpPr>
          <p:nvPr/>
        </p:nvSpPr>
        <p:spPr>
          <a:xfrm>
            <a:off x="8664091" y="5127717"/>
            <a:ext cx="320040" cy="320040"/>
          </a:xfrm>
          <a:prstGeom prst="rect">
            <a:avLst/>
          </a:prstGeom>
          <a:solidFill>
            <a:srgbClr val="328C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328CC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A8B2ADFC-8D58-454F-A041-A35F25DAB4AB}"/>
              </a:ext>
            </a:extLst>
          </p:cNvPr>
          <p:cNvGrpSpPr>
            <a:grpSpLocks noChangeAspect="1"/>
          </p:cNvGrpSpPr>
          <p:nvPr/>
        </p:nvGrpSpPr>
        <p:grpSpPr>
          <a:xfrm>
            <a:off x="8264570" y="5255733"/>
            <a:ext cx="278111" cy="64008"/>
            <a:chOff x="9779907" y="1771252"/>
            <a:chExt cx="595952" cy="137160"/>
          </a:xfrm>
          <a:solidFill>
            <a:srgbClr val="328CC1"/>
          </a:solidFill>
        </p:grpSpPr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B344CF5B-7B54-284F-BEE6-79353E6757CA}"/>
                </a:ext>
              </a:extLst>
            </p:cNvPr>
            <p:cNvSpPr/>
            <p:nvPr/>
          </p:nvSpPr>
          <p:spPr>
            <a:xfrm>
              <a:off x="9779907" y="1771252"/>
              <a:ext cx="137160" cy="13716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AC1FFAE-CDB7-984C-935B-255D1805DA8A}"/>
                </a:ext>
              </a:extLst>
            </p:cNvPr>
            <p:cNvSpPr/>
            <p:nvPr/>
          </p:nvSpPr>
          <p:spPr>
            <a:xfrm>
              <a:off x="10009303" y="1771252"/>
              <a:ext cx="137160" cy="13716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BD05DEC-7F1D-C14F-9B17-52F4C378CC49}"/>
                </a:ext>
              </a:extLst>
            </p:cNvPr>
            <p:cNvSpPr/>
            <p:nvPr/>
          </p:nvSpPr>
          <p:spPr>
            <a:xfrm>
              <a:off x="10238699" y="1771252"/>
              <a:ext cx="137160" cy="13716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5924022C-8D52-D24B-8CC8-E31786556EB5}"/>
              </a:ext>
            </a:extLst>
          </p:cNvPr>
          <p:cNvCxnSpPr/>
          <p:nvPr/>
        </p:nvCxnSpPr>
        <p:spPr>
          <a:xfrm flipV="1">
            <a:off x="7983139" y="4826216"/>
            <a:ext cx="233662" cy="301501"/>
          </a:xfrm>
          <a:prstGeom prst="straightConnector1">
            <a:avLst/>
          </a:prstGeom>
          <a:ln w="19050">
            <a:solidFill>
              <a:schemeClr val="tx1"/>
            </a:solidFill>
            <a:headEnd type="none" w="lg" len="lg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EE89F2B4-2E23-8646-B215-900076F94933}"/>
              </a:ext>
            </a:extLst>
          </p:cNvPr>
          <p:cNvCxnSpPr/>
          <p:nvPr/>
        </p:nvCxnSpPr>
        <p:spPr>
          <a:xfrm flipH="1" flipV="1">
            <a:off x="8216801" y="4826216"/>
            <a:ext cx="607310" cy="301501"/>
          </a:xfrm>
          <a:prstGeom prst="straightConnector1">
            <a:avLst/>
          </a:prstGeom>
          <a:ln w="19050">
            <a:solidFill>
              <a:schemeClr val="tx1"/>
            </a:solidFill>
            <a:headEnd type="none" w="lg" len="lg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4F300F63-6C68-4049-9A3B-DFFB660A737F}"/>
              </a:ext>
            </a:extLst>
          </p:cNvPr>
          <p:cNvSpPr>
            <a:spLocks noChangeAspect="1"/>
          </p:cNvSpPr>
          <p:nvPr/>
        </p:nvSpPr>
        <p:spPr>
          <a:xfrm>
            <a:off x="9751337" y="5127716"/>
            <a:ext cx="320040" cy="320040"/>
          </a:xfrm>
          <a:prstGeom prst="rect">
            <a:avLst/>
          </a:prstGeom>
          <a:solidFill>
            <a:srgbClr val="328C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328CC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9DA88950-9F1E-E24F-95C3-4FCB1021F5D0}"/>
              </a:ext>
            </a:extLst>
          </p:cNvPr>
          <p:cNvSpPr/>
          <p:nvPr/>
        </p:nvSpPr>
        <p:spPr>
          <a:xfrm>
            <a:off x="9946262" y="4231855"/>
            <a:ext cx="1280415" cy="594360"/>
          </a:xfrm>
          <a:prstGeom prst="rect">
            <a:avLst/>
          </a:prstGeom>
          <a:solidFill>
            <a:srgbClr val="CD536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Intra-server scheduler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0E5FD818-0D70-8D40-BA23-953EFC04E35C}"/>
              </a:ext>
            </a:extLst>
          </p:cNvPr>
          <p:cNvGrpSpPr/>
          <p:nvPr/>
        </p:nvGrpSpPr>
        <p:grpSpPr>
          <a:xfrm rot="10800000">
            <a:off x="10377970" y="3604450"/>
            <a:ext cx="457200" cy="640080"/>
            <a:chOff x="4867620" y="4360844"/>
            <a:chExt cx="460037" cy="943640"/>
          </a:xfrm>
        </p:grpSpPr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C5280C8D-C855-734F-B8CC-DE2D0D9BD02A}"/>
                </a:ext>
              </a:extLst>
            </p:cNvPr>
            <p:cNvSpPr/>
            <p:nvPr/>
          </p:nvSpPr>
          <p:spPr>
            <a:xfrm rot="5400000">
              <a:off x="4641857" y="4618684"/>
              <a:ext cx="914400" cy="4572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7C167A41-0A63-4D44-950E-0FBFC8405844}"/>
                </a:ext>
              </a:extLst>
            </p:cNvPr>
            <p:cNvCxnSpPr/>
            <p:nvPr/>
          </p:nvCxnSpPr>
          <p:spPr>
            <a:xfrm flipH="1">
              <a:off x="4880473" y="4373696"/>
              <a:ext cx="0" cy="914400"/>
            </a:xfrm>
            <a:prstGeom prst="straightConnector1">
              <a:avLst/>
            </a:prstGeom>
            <a:ln w="28575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374CC787-0761-BB4F-8736-342333141207}"/>
                </a:ext>
              </a:extLst>
            </p:cNvPr>
            <p:cNvCxnSpPr/>
            <p:nvPr/>
          </p:nvCxnSpPr>
          <p:spPr>
            <a:xfrm flipH="1">
              <a:off x="5319870" y="4360844"/>
              <a:ext cx="0" cy="914400"/>
            </a:xfrm>
            <a:prstGeom prst="straightConnector1">
              <a:avLst/>
            </a:prstGeom>
            <a:ln w="28575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68E88A09-DDCB-BA4B-AA7B-0BB32AE4CD72}"/>
                </a:ext>
              </a:extLst>
            </p:cNvPr>
            <p:cNvCxnSpPr/>
            <p:nvPr/>
          </p:nvCxnSpPr>
          <p:spPr>
            <a:xfrm flipH="1">
              <a:off x="4867620" y="4373696"/>
              <a:ext cx="457200" cy="0"/>
            </a:xfrm>
            <a:prstGeom prst="straightConnector1">
              <a:avLst/>
            </a:prstGeom>
            <a:ln w="28575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DB3F0A87-CEDF-0743-936F-F28AD57CC14F}"/>
              </a:ext>
            </a:extLst>
          </p:cNvPr>
          <p:cNvCxnSpPr/>
          <p:nvPr/>
        </p:nvCxnSpPr>
        <p:spPr>
          <a:xfrm flipV="1">
            <a:off x="9911357" y="4826215"/>
            <a:ext cx="675113" cy="301501"/>
          </a:xfrm>
          <a:prstGeom prst="straightConnector1">
            <a:avLst/>
          </a:prstGeom>
          <a:ln w="19050">
            <a:solidFill>
              <a:schemeClr val="tx1"/>
            </a:solidFill>
            <a:headEnd type="none" w="lg" len="lg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F58B127E-F0EA-274C-8082-3A76B176D2FA}"/>
              </a:ext>
            </a:extLst>
          </p:cNvPr>
          <p:cNvSpPr>
            <a:spLocks noChangeAspect="1"/>
          </p:cNvSpPr>
          <p:nvPr/>
        </p:nvSpPr>
        <p:spPr>
          <a:xfrm>
            <a:off x="10192788" y="5127716"/>
            <a:ext cx="320040" cy="320040"/>
          </a:xfrm>
          <a:prstGeom prst="rect">
            <a:avLst/>
          </a:prstGeom>
          <a:solidFill>
            <a:srgbClr val="328C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328CC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14E0C31F-CC89-4C4D-85F0-B1D505A06ADD}"/>
              </a:ext>
            </a:extLst>
          </p:cNvPr>
          <p:cNvSpPr>
            <a:spLocks noChangeAspect="1"/>
          </p:cNvSpPr>
          <p:nvPr/>
        </p:nvSpPr>
        <p:spPr>
          <a:xfrm>
            <a:off x="11033760" y="5127716"/>
            <a:ext cx="320040" cy="320040"/>
          </a:xfrm>
          <a:prstGeom prst="rect">
            <a:avLst/>
          </a:prstGeom>
          <a:solidFill>
            <a:srgbClr val="328C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328CC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DB5D8D65-B689-2641-8AA0-A0D73A95C078}"/>
              </a:ext>
            </a:extLst>
          </p:cNvPr>
          <p:cNvGrpSpPr>
            <a:grpSpLocks noChangeAspect="1"/>
          </p:cNvGrpSpPr>
          <p:nvPr/>
        </p:nvGrpSpPr>
        <p:grpSpPr>
          <a:xfrm>
            <a:off x="10634239" y="5255732"/>
            <a:ext cx="278111" cy="64008"/>
            <a:chOff x="9779907" y="1771252"/>
            <a:chExt cx="595952" cy="137160"/>
          </a:xfrm>
          <a:solidFill>
            <a:srgbClr val="328CC1"/>
          </a:solidFill>
        </p:grpSpPr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49F8D9AC-8848-B84E-9A1C-F94C07D45EBF}"/>
                </a:ext>
              </a:extLst>
            </p:cNvPr>
            <p:cNvSpPr/>
            <p:nvPr/>
          </p:nvSpPr>
          <p:spPr>
            <a:xfrm>
              <a:off x="9779907" y="1771252"/>
              <a:ext cx="137160" cy="13716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7FCF0090-CD10-164F-91C5-E93D5F58A88A}"/>
                </a:ext>
              </a:extLst>
            </p:cNvPr>
            <p:cNvSpPr/>
            <p:nvPr/>
          </p:nvSpPr>
          <p:spPr>
            <a:xfrm>
              <a:off x="10009303" y="1771252"/>
              <a:ext cx="137160" cy="13716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E0FE7CDD-FD3A-7C4F-9EC0-F9A9ABA846B0}"/>
                </a:ext>
              </a:extLst>
            </p:cNvPr>
            <p:cNvSpPr/>
            <p:nvPr/>
          </p:nvSpPr>
          <p:spPr>
            <a:xfrm>
              <a:off x="10238699" y="1771252"/>
              <a:ext cx="137160" cy="13716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7AF37467-387C-F945-BC05-0BB60540BE89}"/>
              </a:ext>
            </a:extLst>
          </p:cNvPr>
          <p:cNvCxnSpPr/>
          <p:nvPr/>
        </p:nvCxnSpPr>
        <p:spPr>
          <a:xfrm flipV="1">
            <a:off x="10352808" y="4826215"/>
            <a:ext cx="233662" cy="301501"/>
          </a:xfrm>
          <a:prstGeom prst="straightConnector1">
            <a:avLst/>
          </a:prstGeom>
          <a:ln w="19050">
            <a:solidFill>
              <a:schemeClr val="tx1"/>
            </a:solidFill>
            <a:headEnd type="none" w="lg" len="lg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636D0E34-7CAD-E440-9CF9-CE2DB178DFA8}"/>
              </a:ext>
            </a:extLst>
          </p:cNvPr>
          <p:cNvCxnSpPr/>
          <p:nvPr/>
        </p:nvCxnSpPr>
        <p:spPr>
          <a:xfrm flipH="1" flipV="1">
            <a:off x="10586470" y="4826215"/>
            <a:ext cx="607310" cy="301501"/>
          </a:xfrm>
          <a:prstGeom prst="straightConnector1">
            <a:avLst/>
          </a:prstGeom>
          <a:ln w="19050">
            <a:solidFill>
              <a:schemeClr val="tx1"/>
            </a:solidFill>
            <a:headEnd type="none" w="lg" len="lg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1E8D4FCA-38CD-DD42-A093-90BE6C5AE88E}"/>
              </a:ext>
            </a:extLst>
          </p:cNvPr>
          <p:cNvSpPr/>
          <p:nvPr/>
        </p:nvSpPr>
        <p:spPr>
          <a:xfrm>
            <a:off x="8066297" y="3713933"/>
            <a:ext cx="320040" cy="18288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B393921C-43D7-6C47-837B-4D1F2E0D0759}"/>
              </a:ext>
            </a:extLst>
          </p:cNvPr>
          <p:cNvCxnSpPr>
            <a:stCxn id="36" idx="3"/>
            <a:endCxn id="12" idx="2"/>
          </p:cNvCxnSpPr>
          <p:nvPr/>
        </p:nvCxnSpPr>
        <p:spPr>
          <a:xfrm flipV="1">
            <a:off x="8235491" y="3151959"/>
            <a:ext cx="156173" cy="452492"/>
          </a:xfrm>
          <a:prstGeom prst="straightConnector1">
            <a:avLst/>
          </a:prstGeom>
          <a:ln w="19050">
            <a:solidFill>
              <a:schemeClr val="tx1"/>
            </a:solidFill>
            <a:headEnd type="none" w="lg" len="lg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BDA4D249-20DD-EE41-9794-D024C67F0B90}"/>
              </a:ext>
            </a:extLst>
          </p:cNvPr>
          <p:cNvCxnSpPr>
            <a:stCxn id="53" idx="3"/>
            <a:endCxn id="12" idx="2"/>
          </p:cNvCxnSpPr>
          <p:nvPr/>
        </p:nvCxnSpPr>
        <p:spPr>
          <a:xfrm flipH="1" flipV="1">
            <a:off x="8391664" y="3151959"/>
            <a:ext cx="2213496" cy="452491"/>
          </a:xfrm>
          <a:prstGeom prst="straightConnector1">
            <a:avLst/>
          </a:prstGeom>
          <a:ln w="19050">
            <a:solidFill>
              <a:schemeClr val="tx1"/>
            </a:solidFill>
            <a:headEnd type="none" w="lg" len="lg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53BCA623-5725-E54E-8445-F5C5551A8CFC}"/>
              </a:ext>
            </a:extLst>
          </p:cNvPr>
          <p:cNvSpPr txBox="1"/>
          <p:nvPr/>
        </p:nvSpPr>
        <p:spPr>
          <a:xfrm>
            <a:off x="6446048" y="3654398"/>
            <a:ext cx="7889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Helvetica Neue" charset="0"/>
                <a:ea typeface="Helvetica Neue" charset="0"/>
                <a:cs typeface="Helvetica Neue" charset="0"/>
              </a:rPr>
              <a:t>Queue</a:t>
            </a: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7EC482F2-BA8B-F04E-9034-EA3D200A85C0}"/>
              </a:ext>
            </a:extLst>
          </p:cNvPr>
          <p:cNvCxnSpPr/>
          <p:nvPr/>
        </p:nvCxnSpPr>
        <p:spPr>
          <a:xfrm flipH="1">
            <a:off x="6178168" y="3052731"/>
            <a:ext cx="1969581" cy="439923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59C2C10A-2D6C-AA48-BAE7-E9EF0DBC4B6F}"/>
              </a:ext>
            </a:extLst>
          </p:cNvPr>
          <p:cNvCxnSpPr/>
          <p:nvPr/>
        </p:nvCxnSpPr>
        <p:spPr>
          <a:xfrm flipH="1">
            <a:off x="5402104" y="4769843"/>
            <a:ext cx="645592" cy="287248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0F9FBD27-AB84-5E42-B21A-79C511C4AC4C}"/>
              </a:ext>
            </a:extLst>
          </p:cNvPr>
          <p:cNvSpPr txBox="1"/>
          <p:nvPr/>
        </p:nvSpPr>
        <p:spPr>
          <a:xfrm>
            <a:off x="7994076" y="3913808"/>
            <a:ext cx="6172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rgbClr val="D45655"/>
                </a:solidFill>
              </a:rPr>
              <a:t>500</a:t>
            </a:r>
            <a:endParaRPr lang="en-US" sz="1600" dirty="0">
              <a:solidFill>
                <a:srgbClr val="D45655"/>
              </a:solidFill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E6EA3792-B49A-704E-92DA-0630DE1CB6BD}"/>
              </a:ext>
            </a:extLst>
          </p:cNvPr>
          <p:cNvSpPr txBox="1"/>
          <p:nvPr/>
        </p:nvSpPr>
        <p:spPr>
          <a:xfrm>
            <a:off x="8046871" y="3644555"/>
            <a:ext cx="6172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rgbClr val="D45655"/>
                </a:solidFill>
              </a:rPr>
              <a:t>50</a:t>
            </a:r>
            <a:endParaRPr lang="en-US" sz="1600" dirty="0">
              <a:solidFill>
                <a:srgbClr val="D45655"/>
              </a:solidFill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F3B61D3B-016C-4148-B8EE-A5F684996628}"/>
              </a:ext>
            </a:extLst>
          </p:cNvPr>
          <p:cNvSpPr/>
          <p:nvPr/>
        </p:nvSpPr>
        <p:spPr>
          <a:xfrm>
            <a:off x="10445140" y="3989665"/>
            <a:ext cx="320040" cy="18288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030255-CC1B-C74D-B30E-A82219540CAE}"/>
              </a:ext>
            </a:extLst>
          </p:cNvPr>
          <p:cNvSpPr txBox="1"/>
          <p:nvPr/>
        </p:nvSpPr>
        <p:spPr>
          <a:xfrm>
            <a:off x="8470655" y="3748405"/>
            <a:ext cx="23128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600" dirty="0">
                <a:solidFill>
                  <a:srgbClr val="D45655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HOL</a:t>
            </a:r>
            <a:r>
              <a:rPr lang="zh-CN" altLang="en-US" sz="1600" dirty="0">
                <a:solidFill>
                  <a:srgbClr val="D45655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1600" dirty="0">
                <a:solidFill>
                  <a:srgbClr val="D45655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blocking</a:t>
            </a:r>
            <a:endParaRPr lang="en-US" sz="1600" dirty="0">
              <a:solidFill>
                <a:srgbClr val="D45655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39078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F7403-8166-2B45-8888-1A2DF0899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Inter-server</a:t>
            </a:r>
            <a:r>
              <a:rPr lang="zh-CN" altLang="en-US" dirty="0"/>
              <a:t> </a:t>
            </a:r>
            <a:r>
              <a:rPr lang="en-US" altLang="zh-CN" dirty="0"/>
              <a:t>scheduler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7D4A51-2EE0-ED48-AC4E-2364925A80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781644"/>
            <a:ext cx="4928205" cy="4351338"/>
          </a:xfrm>
        </p:spPr>
        <p:txBody>
          <a:bodyPr/>
          <a:lstStyle/>
          <a:p>
            <a:r>
              <a:rPr lang="en-US" dirty="0"/>
              <a:t>Scaling the inter-server scheduler</a:t>
            </a:r>
          </a:p>
          <a:p>
            <a:pPr lvl="1"/>
            <a:r>
              <a:rPr lang="en-US" altLang="zh-CN" dirty="0"/>
              <a:t>Programmable</a:t>
            </a:r>
            <a:r>
              <a:rPr lang="zh-CN" altLang="en-US" dirty="0"/>
              <a:t> </a:t>
            </a:r>
            <a:r>
              <a:rPr lang="en-US" altLang="zh-CN" dirty="0"/>
              <a:t>switches</a:t>
            </a:r>
          </a:p>
          <a:p>
            <a:r>
              <a:rPr lang="en-US" altLang="zh-CN" dirty="0"/>
              <a:t>Join-the-shortest-queue</a:t>
            </a:r>
            <a:r>
              <a:rPr lang="zh-CN" altLang="en-US" dirty="0"/>
              <a:t> </a:t>
            </a:r>
            <a:r>
              <a:rPr lang="en-US" altLang="zh-CN" dirty="0"/>
              <a:t>(</a:t>
            </a:r>
            <a:r>
              <a:rPr lang="en-US" dirty="0"/>
              <a:t>JSQ</a:t>
            </a:r>
            <a:r>
              <a:rPr lang="en-US" altLang="zh-CN" dirty="0"/>
              <a:t>)</a:t>
            </a:r>
            <a:r>
              <a:rPr lang="en-US" dirty="0"/>
              <a:t> is </a:t>
            </a:r>
            <a:r>
              <a:rPr lang="en-US" altLang="zh-CN" dirty="0" err="1"/>
              <a:t>bufferless</a:t>
            </a:r>
            <a:endParaRPr lang="en-US" dirty="0"/>
          </a:p>
          <a:p>
            <a:r>
              <a:rPr lang="en-US" altLang="zh-CN" dirty="0"/>
              <a:t>Approximating</a:t>
            </a:r>
            <a:r>
              <a:rPr lang="zh-CN" altLang="en-US" dirty="0"/>
              <a:t> </a:t>
            </a:r>
            <a:r>
              <a:rPr lang="en-US" altLang="zh-CN" dirty="0"/>
              <a:t>JSQ</a:t>
            </a:r>
          </a:p>
          <a:p>
            <a:pPr lvl="1"/>
            <a:r>
              <a:rPr lang="en-US" altLang="zh-CN" dirty="0"/>
              <a:t>Power-of-k-choices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09EDAE-4DCA-8C4A-963E-EC85E35700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F74E4-2C59-5848-A8B8-DF6A3188A570}" type="slidenum">
              <a:rPr lang="en-US" smtClean="0"/>
              <a:t>8</a:t>
            </a:fld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0C01AE6-4729-1647-80AA-5AA6168188C8}"/>
              </a:ext>
            </a:extLst>
          </p:cNvPr>
          <p:cNvCxnSpPr>
            <a:cxnSpLocks/>
            <a:stCxn id="12" idx="0"/>
          </p:cNvCxnSpPr>
          <p:nvPr/>
        </p:nvCxnSpPr>
        <p:spPr>
          <a:xfrm flipV="1">
            <a:off x="8391664" y="2155900"/>
            <a:ext cx="0" cy="401699"/>
          </a:xfrm>
          <a:prstGeom prst="straightConnector1">
            <a:avLst/>
          </a:prstGeom>
          <a:ln w="19050">
            <a:solidFill>
              <a:schemeClr val="tx1"/>
            </a:solidFill>
            <a:headEnd type="none" w="lg" len="lg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2B836CDB-790F-8540-B005-9738246D8B86}"/>
              </a:ext>
            </a:extLst>
          </p:cNvPr>
          <p:cNvSpPr/>
          <p:nvPr/>
        </p:nvSpPr>
        <p:spPr>
          <a:xfrm>
            <a:off x="6402844" y="2557599"/>
            <a:ext cx="3977640" cy="594360"/>
          </a:xfrm>
          <a:prstGeom prst="rect">
            <a:avLst/>
          </a:prstGeom>
          <a:solidFill>
            <a:srgbClr val="CD536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Inter-server scheduler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B866526-3286-3F48-A89F-405281A0F11D}"/>
              </a:ext>
            </a:extLst>
          </p:cNvPr>
          <p:cNvSpPr/>
          <p:nvPr/>
        </p:nvSpPr>
        <p:spPr>
          <a:xfrm>
            <a:off x="8206788" y="1866642"/>
            <a:ext cx="320040" cy="18288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C2186C1-34AB-AF44-B084-ED89E23C6B9E}"/>
              </a:ext>
            </a:extLst>
          </p:cNvPr>
          <p:cNvCxnSpPr/>
          <p:nvPr/>
        </p:nvCxnSpPr>
        <p:spPr>
          <a:xfrm flipH="1">
            <a:off x="8266936" y="2160335"/>
            <a:ext cx="3352" cy="365760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EAB24EC9-D4F9-0B4B-A030-37D85E0DFC9F}"/>
              </a:ext>
            </a:extLst>
          </p:cNvPr>
          <p:cNvSpPr txBox="1"/>
          <p:nvPr/>
        </p:nvSpPr>
        <p:spPr>
          <a:xfrm>
            <a:off x="7246282" y="1781644"/>
            <a:ext cx="10070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Helvetica Neue" charset="0"/>
                <a:ea typeface="Helvetica Neue" charset="0"/>
                <a:cs typeface="Helvetica Neue" charset="0"/>
              </a:rPr>
              <a:t>Request </a:t>
            </a:r>
          </a:p>
        </p:txBody>
      </p:sp>
      <p:pic>
        <p:nvPicPr>
          <p:cNvPr id="80" name="Picture 79">
            <a:extLst>
              <a:ext uri="{FF2B5EF4-FFF2-40B4-BE49-F238E27FC236}">
                <a16:creationId xmlns:a16="http://schemas.microsoft.com/office/drawing/2014/main" id="{7AADB68F-9BE3-1241-9DE8-962FDF00442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>
            <a:off x="4457700" y="3048686"/>
            <a:ext cx="68961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172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F7403-8166-2B45-8888-1A2DF08999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499501"/>
          </a:xfrm>
        </p:spPr>
        <p:txBody>
          <a:bodyPr/>
          <a:lstStyle/>
          <a:p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dirty="0"/>
              <a:t>distributed, client-based </a:t>
            </a:r>
            <a:r>
              <a:rPr lang="en-US" altLang="zh-CN" dirty="0"/>
              <a:t>inter-server</a:t>
            </a:r>
            <a:r>
              <a:rPr lang="zh-CN" altLang="en-US" dirty="0"/>
              <a:t> </a:t>
            </a:r>
            <a:r>
              <a:rPr lang="en-US" dirty="0"/>
              <a:t>schedul</a:t>
            </a:r>
            <a:r>
              <a:rPr lang="en-US" altLang="zh-CN" dirty="0"/>
              <a:t>er</a:t>
            </a:r>
            <a:r>
              <a:rPr lang="en-US" dirty="0"/>
              <a:t>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7B552D-D07A-1746-8A7A-860B4AB1EF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42070" y="6356351"/>
            <a:ext cx="1311729" cy="338364"/>
          </a:xfrm>
        </p:spPr>
        <p:txBody>
          <a:bodyPr/>
          <a:lstStyle/>
          <a:p>
            <a:fld id="{49DF74E4-2C59-5848-A8B8-DF6A3188A570}" type="slidenum">
              <a:rPr lang="en-US" smtClean="0"/>
              <a:t>9</a:t>
            </a:fld>
            <a:endParaRPr 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F19E0CA-5260-2649-A755-391497060A65}"/>
              </a:ext>
            </a:extLst>
          </p:cNvPr>
          <p:cNvSpPr txBox="1"/>
          <p:nvPr/>
        </p:nvSpPr>
        <p:spPr>
          <a:xfrm>
            <a:off x="3678971" y="4708376"/>
            <a:ext cx="9455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Helvetica Neue" charset="0"/>
                <a:ea typeface="Helvetica Neue" charset="0"/>
                <a:cs typeface="Helvetica Neue" charset="0"/>
              </a:rPr>
              <a:t>Workers</a:t>
            </a:r>
          </a:p>
        </p:txBody>
      </p:sp>
      <p:sp>
        <p:nvSpPr>
          <p:cNvPr id="76" name="Content Placeholder 2">
            <a:extLst>
              <a:ext uri="{FF2B5EF4-FFF2-40B4-BE49-F238E27FC236}">
                <a16:creationId xmlns:a16="http://schemas.microsoft.com/office/drawing/2014/main" id="{5890C486-EBCC-4544-835E-BCF4C2DBBC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7888" y="1721414"/>
            <a:ext cx="3986797" cy="1747491"/>
          </a:xfrm>
        </p:spPr>
        <p:txBody>
          <a:bodyPr/>
          <a:lstStyle/>
          <a:p>
            <a:r>
              <a:rPr lang="en-US" altLang="zh-CN" sz="2400" dirty="0"/>
              <a:t>Client</a:t>
            </a:r>
            <a:r>
              <a:rPr lang="zh-CN" altLang="en-US" sz="2400" dirty="0"/>
              <a:t> </a:t>
            </a:r>
            <a:r>
              <a:rPr lang="en-US" altLang="zh-CN" sz="2400" dirty="0"/>
              <a:t>complexity</a:t>
            </a:r>
          </a:p>
          <a:p>
            <a:r>
              <a:rPr lang="en-US" altLang="zh-CN" sz="2400" dirty="0"/>
              <a:t>Overhead</a:t>
            </a:r>
            <a:r>
              <a:rPr lang="zh-CN" altLang="en-US" sz="2400" dirty="0"/>
              <a:t> </a:t>
            </a:r>
            <a:r>
              <a:rPr lang="en-US" altLang="zh-CN" sz="2400" dirty="0"/>
              <a:t>for</a:t>
            </a:r>
            <a:r>
              <a:rPr lang="zh-CN" altLang="en-US" sz="2400" dirty="0"/>
              <a:t> </a:t>
            </a:r>
            <a:r>
              <a:rPr lang="en-US" altLang="zh-CN" sz="2400" dirty="0"/>
              <a:t>reconfiguration</a:t>
            </a:r>
          </a:p>
          <a:p>
            <a:r>
              <a:rPr lang="en-US" altLang="zh-CN" sz="2400" dirty="0"/>
              <a:t>Worse</a:t>
            </a:r>
            <a:r>
              <a:rPr lang="zh-CN" altLang="en-US" sz="2400" dirty="0"/>
              <a:t> </a:t>
            </a:r>
            <a:r>
              <a:rPr lang="en-US" altLang="zh-CN" sz="2400" dirty="0"/>
              <a:t>scheduling</a:t>
            </a:r>
            <a:r>
              <a:rPr lang="zh-CN" altLang="en-US" sz="2400" dirty="0"/>
              <a:t> </a:t>
            </a:r>
            <a:r>
              <a:rPr lang="en-US" altLang="zh-CN" sz="2400" dirty="0"/>
              <a:t>quality</a:t>
            </a:r>
            <a:endParaRPr lang="en-US" sz="2400" dirty="0"/>
          </a:p>
          <a:p>
            <a:endParaRPr lang="en-US" dirty="0"/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F4C6A267-1C6D-4D49-A19F-D550D216A338}"/>
              </a:ext>
            </a:extLst>
          </p:cNvPr>
          <p:cNvGrpSpPr>
            <a:grpSpLocks noChangeAspect="1"/>
          </p:cNvGrpSpPr>
          <p:nvPr/>
        </p:nvGrpSpPr>
        <p:grpSpPr>
          <a:xfrm>
            <a:off x="8415584" y="4246713"/>
            <a:ext cx="397301" cy="91440"/>
            <a:chOff x="9779907" y="1771252"/>
            <a:chExt cx="595952" cy="137160"/>
          </a:xfrm>
          <a:solidFill>
            <a:srgbClr val="328CC1"/>
          </a:solidFill>
        </p:grpSpPr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6E0C0118-BC84-7245-8412-6BF087E9CF6D}"/>
                </a:ext>
              </a:extLst>
            </p:cNvPr>
            <p:cNvSpPr/>
            <p:nvPr/>
          </p:nvSpPr>
          <p:spPr>
            <a:xfrm>
              <a:off x="9779907" y="1771252"/>
              <a:ext cx="137160" cy="13716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223F1E68-24BE-784F-ADEF-6B9F302F83BA}"/>
                </a:ext>
              </a:extLst>
            </p:cNvPr>
            <p:cNvSpPr/>
            <p:nvPr/>
          </p:nvSpPr>
          <p:spPr>
            <a:xfrm>
              <a:off x="10009303" y="1771252"/>
              <a:ext cx="137160" cy="13716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2B545973-86D4-E44B-847F-EDDE9ECA735C}"/>
                </a:ext>
              </a:extLst>
            </p:cNvPr>
            <p:cNvSpPr/>
            <p:nvPr/>
          </p:nvSpPr>
          <p:spPr>
            <a:xfrm>
              <a:off x="10238699" y="1771252"/>
              <a:ext cx="137160" cy="13716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sp>
        <p:nvSpPr>
          <p:cNvPr id="78" name="Rectangle 77">
            <a:extLst>
              <a:ext uri="{FF2B5EF4-FFF2-40B4-BE49-F238E27FC236}">
                <a16:creationId xmlns:a16="http://schemas.microsoft.com/office/drawing/2014/main" id="{23DBF8F5-9E7B-9C43-827E-914F24D6E7F9}"/>
              </a:ext>
            </a:extLst>
          </p:cNvPr>
          <p:cNvSpPr>
            <a:spLocks noChangeAspect="1"/>
          </p:cNvSpPr>
          <p:nvPr/>
        </p:nvSpPr>
        <p:spPr>
          <a:xfrm>
            <a:off x="4605246" y="4717635"/>
            <a:ext cx="320040" cy="320040"/>
          </a:xfrm>
          <a:prstGeom prst="rect">
            <a:avLst/>
          </a:prstGeom>
          <a:solidFill>
            <a:srgbClr val="328C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328CC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461B23DD-C872-7D4B-B09F-77A2248BDC8B}"/>
              </a:ext>
            </a:extLst>
          </p:cNvPr>
          <p:cNvSpPr/>
          <p:nvPr/>
        </p:nvSpPr>
        <p:spPr>
          <a:xfrm>
            <a:off x="4800171" y="3821774"/>
            <a:ext cx="1280415" cy="594360"/>
          </a:xfrm>
          <a:prstGeom prst="rect">
            <a:avLst/>
          </a:prstGeom>
          <a:solidFill>
            <a:srgbClr val="CD536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Intra-server scheduler</a:t>
            </a:r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D382AF6B-F66F-3148-B9C1-EB24F6589EC9}"/>
              </a:ext>
            </a:extLst>
          </p:cNvPr>
          <p:cNvGrpSpPr/>
          <p:nvPr/>
        </p:nvGrpSpPr>
        <p:grpSpPr>
          <a:xfrm rot="10800000">
            <a:off x="5231879" y="3194369"/>
            <a:ext cx="457200" cy="640080"/>
            <a:chOff x="4867620" y="4360844"/>
            <a:chExt cx="460037" cy="943640"/>
          </a:xfrm>
        </p:grpSpPr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38B8DA0C-B5FE-BC43-924F-9EF9FFEC6920}"/>
                </a:ext>
              </a:extLst>
            </p:cNvPr>
            <p:cNvSpPr/>
            <p:nvPr/>
          </p:nvSpPr>
          <p:spPr>
            <a:xfrm rot="5400000">
              <a:off x="4641857" y="4618684"/>
              <a:ext cx="914400" cy="4572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3C112965-27D7-CD4C-8666-AE9CA526F296}"/>
                </a:ext>
              </a:extLst>
            </p:cNvPr>
            <p:cNvCxnSpPr/>
            <p:nvPr/>
          </p:nvCxnSpPr>
          <p:spPr>
            <a:xfrm flipH="1">
              <a:off x="4880473" y="4373696"/>
              <a:ext cx="0" cy="914400"/>
            </a:xfrm>
            <a:prstGeom prst="straightConnector1">
              <a:avLst/>
            </a:prstGeom>
            <a:ln w="28575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D0EAF084-F034-C247-A14D-4440F83F30ED}"/>
                </a:ext>
              </a:extLst>
            </p:cNvPr>
            <p:cNvCxnSpPr/>
            <p:nvPr/>
          </p:nvCxnSpPr>
          <p:spPr>
            <a:xfrm flipH="1">
              <a:off x="5319870" y="4360844"/>
              <a:ext cx="0" cy="914400"/>
            </a:xfrm>
            <a:prstGeom prst="straightConnector1">
              <a:avLst/>
            </a:prstGeom>
            <a:ln w="28575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C14B2091-7961-B241-9415-5E2C2006015F}"/>
                </a:ext>
              </a:extLst>
            </p:cNvPr>
            <p:cNvCxnSpPr/>
            <p:nvPr/>
          </p:nvCxnSpPr>
          <p:spPr>
            <a:xfrm flipH="1">
              <a:off x="4867620" y="4373696"/>
              <a:ext cx="457200" cy="0"/>
            </a:xfrm>
            <a:prstGeom prst="straightConnector1">
              <a:avLst/>
            </a:prstGeom>
            <a:ln w="28575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AB9F5202-6E98-EE42-AD33-139E2065F7A5}"/>
              </a:ext>
            </a:extLst>
          </p:cNvPr>
          <p:cNvCxnSpPr>
            <a:stCxn id="78" idx="0"/>
            <a:endCxn id="79" idx="2"/>
          </p:cNvCxnSpPr>
          <p:nvPr/>
        </p:nvCxnSpPr>
        <p:spPr>
          <a:xfrm flipV="1">
            <a:off x="4765266" y="4416134"/>
            <a:ext cx="675113" cy="301501"/>
          </a:xfrm>
          <a:prstGeom prst="straightConnector1">
            <a:avLst/>
          </a:prstGeom>
          <a:ln w="19050">
            <a:solidFill>
              <a:schemeClr val="tx1"/>
            </a:solidFill>
            <a:headEnd type="none" w="lg" len="lg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Rectangle 85">
            <a:extLst>
              <a:ext uri="{FF2B5EF4-FFF2-40B4-BE49-F238E27FC236}">
                <a16:creationId xmlns:a16="http://schemas.microsoft.com/office/drawing/2014/main" id="{23190257-688E-854B-AB7E-C07784334541}"/>
              </a:ext>
            </a:extLst>
          </p:cNvPr>
          <p:cNvSpPr>
            <a:spLocks noChangeAspect="1"/>
          </p:cNvSpPr>
          <p:nvPr/>
        </p:nvSpPr>
        <p:spPr>
          <a:xfrm>
            <a:off x="5046697" y="4717635"/>
            <a:ext cx="320040" cy="320040"/>
          </a:xfrm>
          <a:prstGeom prst="rect">
            <a:avLst/>
          </a:prstGeom>
          <a:solidFill>
            <a:srgbClr val="328C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328CC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0AFDD1C1-787E-DB46-83DE-F4824E0CCAE4}"/>
              </a:ext>
            </a:extLst>
          </p:cNvPr>
          <p:cNvSpPr>
            <a:spLocks noChangeAspect="1"/>
          </p:cNvSpPr>
          <p:nvPr/>
        </p:nvSpPr>
        <p:spPr>
          <a:xfrm>
            <a:off x="5887669" y="4717635"/>
            <a:ext cx="320040" cy="320040"/>
          </a:xfrm>
          <a:prstGeom prst="rect">
            <a:avLst/>
          </a:prstGeom>
          <a:solidFill>
            <a:srgbClr val="328C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328CC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0D48D5B8-4077-DE48-B2AD-C1789CE78070}"/>
              </a:ext>
            </a:extLst>
          </p:cNvPr>
          <p:cNvGrpSpPr>
            <a:grpSpLocks noChangeAspect="1"/>
          </p:cNvGrpSpPr>
          <p:nvPr/>
        </p:nvGrpSpPr>
        <p:grpSpPr>
          <a:xfrm>
            <a:off x="5488148" y="4845651"/>
            <a:ext cx="278111" cy="64008"/>
            <a:chOff x="9779907" y="1771252"/>
            <a:chExt cx="595952" cy="137160"/>
          </a:xfrm>
          <a:solidFill>
            <a:srgbClr val="328CC1"/>
          </a:solidFill>
        </p:grpSpPr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3A01663E-AD8C-1042-A868-6CEAF9BDDE4D}"/>
                </a:ext>
              </a:extLst>
            </p:cNvPr>
            <p:cNvSpPr/>
            <p:nvPr/>
          </p:nvSpPr>
          <p:spPr>
            <a:xfrm>
              <a:off x="9779907" y="1771252"/>
              <a:ext cx="137160" cy="13716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6F64DCC9-3FE2-D94A-9533-FC1872AD7D1C}"/>
                </a:ext>
              </a:extLst>
            </p:cNvPr>
            <p:cNvSpPr/>
            <p:nvPr/>
          </p:nvSpPr>
          <p:spPr>
            <a:xfrm>
              <a:off x="10009303" y="1771252"/>
              <a:ext cx="137160" cy="13716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9D3B72FF-7B3A-264C-9D96-B9D82E88A45C}"/>
                </a:ext>
              </a:extLst>
            </p:cNvPr>
            <p:cNvSpPr/>
            <p:nvPr/>
          </p:nvSpPr>
          <p:spPr>
            <a:xfrm>
              <a:off x="10238699" y="1771252"/>
              <a:ext cx="137160" cy="13716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8CA6EF5D-5311-DC41-B828-E67254C20EE8}"/>
              </a:ext>
            </a:extLst>
          </p:cNvPr>
          <p:cNvCxnSpPr>
            <a:stCxn id="86" idx="0"/>
            <a:endCxn id="79" idx="2"/>
          </p:cNvCxnSpPr>
          <p:nvPr/>
        </p:nvCxnSpPr>
        <p:spPr>
          <a:xfrm flipV="1">
            <a:off x="5206717" y="4416134"/>
            <a:ext cx="233662" cy="301501"/>
          </a:xfrm>
          <a:prstGeom prst="straightConnector1">
            <a:avLst/>
          </a:prstGeom>
          <a:ln w="19050">
            <a:solidFill>
              <a:schemeClr val="tx1"/>
            </a:solidFill>
            <a:headEnd type="none" w="lg" len="lg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9334D077-E286-FB49-9526-0E77E82E4709}"/>
              </a:ext>
            </a:extLst>
          </p:cNvPr>
          <p:cNvCxnSpPr>
            <a:stCxn id="87" idx="0"/>
            <a:endCxn id="79" idx="2"/>
          </p:cNvCxnSpPr>
          <p:nvPr/>
        </p:nvCxnSpPr>
        <p:spPr>
          <a:xfrm flipH="1" flipV="1">
            <a:off x="5440379" y="4416134"/>
            <a:ext cx="607310" cy="301501"/>
          </a:xfrm>
          <a:prstGeom prst="straightConnector1">
            <a:avLst/>
          </a:prstGeom>
          <a:ln w="19050">
            <a:solidFill>
              <a:schemeClr val="tx1"/>
            </a:solidFill>
            <a:headEnd type="none" w="lg" len="lg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Rectangle 93">
            <a:extLst>
              <a:ext uri="{FF2B5EF4-FFF2-40B4-BE49-F238E27FC236}">
                <a16:creationId xmlns:a16="http://schemas.microsoft.com/office/drawing/2014/main" id="{8E526776-CE18-A644-86CD-7AFAE6B74E9D}"/>
              </a:ext>
            </a:extLst>
          </p:cNvPr>
          <p:cNvSpPr>
            <a:spLocks noChangeAspect="1"/>
          </p:cNvSpPr>
          <p:nvPr/>
        </p:nvSpPr>
        <p:spPr>
          <a:xfrm>
            <a:off x="6610597" y="4717634"/>
            <a:ext cx="320040" cy="320040"/>
          </a:xfrm>
          <a:prstGeom prst="rect">
            <a:avLst/>
          </a:prstGeom>
          <a:solidFill>
            <a:srgbClr val="328C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328CC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E358A7CE-9BA9-5E4D-B13F-6D7B2D20CD83}"/>
              </a:ext>
            </a:extLst>
          </p:cNvPr>
          <p:cNvSpPr/>
          <p:nvPr/>
        </p:nvSpPr>
        <p:spPr>
          <a:xfrm>
            <a:off x="6805522" y="3821773"/>
            <a:ext cx="1280415" cy="594360"/>
          </a:xfrm>
          <a:prstGeom prst="rect">
            <a:avLst/>
          </a:prstGeom>
          <a:solidFill>
            <a:srgbClr val="CD536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Intra-server scheduler</a:t>
            </a:r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EE5A897D-ECE3-6B4F-8CFB-D93963DAF44C}"/>
              </a:ext>
            </a:extLst>
          </p:cNvPr>
          <p:cNvGrpSpPr/>
          <p:nvPr/>
        </p:nvGrpSpPr>
        <p:grpSpPr>
          <a:xfrm rot="10800000">
            <a:off x="7237230" y="3194368"/>
            <a:ext cx="457200" cy="640080"/>
            <a:chOff x="4867620" y="4360844"/>
            <a:chExt cx="460037" cy="943640"/>
          </a:xfrm>
        </p:grpSpPr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F40313F6-37CF-2C47-B69E-88AF0A954042}"/>
                </a:ext>
              </a:extLst>
            </p:cNvPr>
            <p:cNvSpPr/>
            <p:nvPr/>
          </p:nvSpPr>
          <p:spPr>
            <a:xfrm rot="5400000">
              <a:off x="4641857" y="4618684"/>
              <a:ext cx="914400" cy="4572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D51DF62B-6D13-9440-9F38-6742A0A4C4B6}"/>
                </a:ext>
              </a:extLst>
            </p:cNvPr>
            <p:cNvCxnSpPr/>
            <p:nvPr/>
          </p:nvCxnSpPr>
          <p:spPr>
            <a:xfrm flipH="1">
              <a:off x="4880473" y="4373696"/>
              <a:ext cx="0" cy="914400"/>
            </a:xfrm>
            <a:prstGeom prst="straightConnector1">
              <a:avLst/>
            </a:prstGeom>
            <a:ln w="28575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52ACE7FF-6219-4B46-B950-1202DDCA3443}"/>
                </a:ext>
              </a:extLst>
            </p:cNvPr>
            <p:cNvCxnSpPr/>
            <p:nvPr/>
          </p:nvCxnSpPr>
          <p:spPr>
            <a:xfrm flipH="1">
              <a:off x="5319870" y="4360844"/>
              <a:ext cx="0" cy="914400"/>
            </a:xfrm>
            <a:prstGeom prst="straightConnector1">
              <a:avLst/>
            </a:prstGeom>
            <a:ln w="28575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70284995-B82E-984E-8341-FC5D50CC1906}"/>
                </a:ext>
              </a:extLst>
            </p:cNvPr>
            <p:cNvCxnSpPr/>
            <p:nvPr/>
          </p:nvCxnSpPr>
          <p:spPr>
            <a:xfrm flipH="1">
              <a:off x="4867620" y="4373696"/>
              <a:ext cx="457200" cy="0"/>
            </a:xfrm>
            <a:prstGeom prst="straightConnector1">
              <a:avLst/>
            </a:prstGeom>
            <a:ln w="28575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1" name="Rectangle 100">
            <a:extLst>
              <a:ext uri="{FF2B5EF4-FFF2-40B4-BE49-F238E27FC236}">
                <a16:creationId xmlns:a16="http://schemas.microsoft.com/office/drawing/2014/main" id="{978BBE82-4C07-244C-9F0E-A5BF50D09F64}"/>
              </a:ext>
            </a:extLst>
          </p:cNvPr>
          <p:cNvSpPr/>
          <p:nvPr/>
        </p:nvSpPr>
        <p:spPr>
          <a:xfrm>
            <a:off x="7293899" y="3557891"/>
            <a:ext cx="320040" cy="18288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tx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FE83A142-8588-2F43-9043-26874F07DC1E}"/>
              </a:ext>
            </a:extLst>
          </p:cNvPr>
          <p:cNvCxnSpPr/>
          <p:nvPr/>
        </p:nvCxnSpPr>
        <p:spPr>
          <a:xfrm flipV="1">
            <a:off x="6770617" y="4416133"/>
            <a:ext cx="675113" cy="301501"/>
          </a:xfrm>
          <a:prstGeom prst="straightConnector1">
            <a:avLst/>
          </a:prstGeom>
          <a:ln w="19050">
            <a:solidFill>
              <a:schemeClr val="tx1"/>
            </a:solidFill>
            <a:headEnd type="none" w="lg" len="lg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Rectangle 102">
            <a:extLst>
              <a:ext uri="{FF2B5EF4-FFF2-40B4-BE49-F238E27FC236}">
                <a16:creationId xmlns:a16="http://schemas.microsoft.com/office/drawing/2014/main" id="{1FD3CEF7-8552-AB47-B893-80A2E635C310}"/>
              </a:ext>
            </a:extLst>
          </p:cNvPr>
          <p:cNvSpPr>
            <a:spLocks noChangeAspect="1"/>
          </p:cNvSpPr>
          <p:nvPr/>
        </p:nvSpPr>
        <p:spPr>
          <a:xfrm>
            <a:off x="7052048" y="4717634"/>
            <a:ext cx="320040" cy="320040"/>
          </a:xfrm>
          <a:prstGeom prst="rect">
            <a:avLst/>
          </a:prstGeom>
          <a:solidFill>
            <a:srgbClr val="328C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328CC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52E6BEEB-5E43-0F4E-B56E-E66F2B92F08A}"/>
              </a:ext>
            </a:extLst>
          </p:cNvPr>
          <p:cNvSpPr>
            <a:spLocks noChangeAspect="1"/>
          </p:cNvSpPr>
          <p:nvPr/>
        </p:nvSpPr>
        <p:spPr>
          <a:xfrm>
            <a:off x="7893020" y="4717634"/>
            <a:ext cx="320040" cy="320040"/>
          </a:xfrm>
          <a:prstGeom prst="rect">
            <a:avLst/>
          </a:prstGeom>
          <a:solidFill>
            <a:srgbClr val="328C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328CC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226E0D73-6AA9-0847-9AAA-C59FA5045FB3}"/>
              </a:ext>
            </a:extLst>
          </p:cNvPr>
          <p:cNvGrpSpPr>
            <a:grpSpLocks noChangeAspect="1"/>
          </p:cNvGrpSpPr>
          <p:nvPr/>
        </p:nvGrpSpPr>
        <p:grpSpPr>
          <a:xfrm>
            <a:off x="7493499" y="4845650"/>
            <a:ext cx="278111" cy="64008"/>
            <a:chOff x="9779907" y="1771252"/>
            <a:chExt cx="595952" cy="137160"/>
          </a:xfrm>
          <a:solidFill>
            <a:srgbClr val="328CC1"/>
          </a:solidFill>
        </p:grpSpPr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769A9183-5700-5642-A9C7-A698FEFB5033}"/>
                </a:ext>
              </a:extLst>
            </p:cNvPr>
            <p:cNvSpPr/>
            <p:nvPr/>
          </p:nvSpPr>
          <p:spPr>
            <a:xfrm>
              <a:off x="9779907" y="1771252"/>
              <a:ext cx="137160" cy="13716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726EA6DE-1C94-A143-A90D-6645E1B92485}"/>
                </a:ext>
              </a:extLst>
            </p:cNvPr>
            <p:cNvSpPr/>
            <p:nvPr/>
          </p:nvSpPr>
          <p:spPr>
            <a:xfrm>
              <a:off x="10009303" y="1771252"/>
              <a:ext cx="137160" cy="13716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3B5CE2F9-771B-6E42-8C02-DFE8A877CF67}"/>
                </a:ext>
              </a:extLst>
            </p:cNvPr>
            <p:cNvSpPr/>
            <p:nvPr/>
          </p:nvSpPr>
          <p:spPr>
            <a:xfrm>
              <a:off x="10238699" y="1771252"/>
              <a:ext cx="137160" cy="13716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5A0419F1-ADE3-3D44-B699-C19EED585A89}"/>
              </a:ext>
            </a:extLst>
          </p:cNvPr>
          <p:cNvCxnSpPr/>
          <p:nvPr/>
        </p:nvCxnSpPr>
        <p:spPr>
          <a:xfrm flipV="1">
            <a:off x="7212068" y="4416133"/>
            <a:ext cx="233662" cy="301501"/>
          </a:xfrm>
          <a:prstGeom prst="straightConnector1">
            <a:avLst/>
          </a:prstGeom>
          <a:ln w="19050">
            <a:solidFill>
              <a:schemeClr val="tx1"/>
            </a:solidFill>
            <a:headEnd type="none" w="lg" len="lg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251D75DC-C799-1B41-B8E7-C30DFE0D244A}"/>
              </a:ext>
            </a:extLst>
          </p:cNvPr>
          <p:cNvCxnSpPr/>
          <p:nvPr/>
        </p:nvCxnSpPr>
        <p:spPr>
          <a:xfrm flipH="1" flipV="1">
            <a:off x="7445730" y="4416133"/>
            <a:ext cx="607310" cy="301501"/>
          </a:xfrm>
          <a:prstGeom prst="straightConnector1">
            <a:avLst/>
          </a:prstGeom>
          <a:ln w="19050">
            <a:solidFill>
              <a:schemeClr val="tx1"/>
            </a:solidFill>
            <a:headEnd type="none" w="lg" len="lg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Rectangle 110">
            <a:extLst>
              <a:ext uri="{FF2B5EF4-FFF2-40B4-BE49-F238E27FC236}">
                <a16:creationId xmlns:a16="http://schemas.microsoft.com/office/drawing/2014/main" id="{C0B50307-B6C1-3B46-949A-2B0F4E073E08}"/>
              </a:ext>
            </a:extLst>
          </p:cNvPr>
          <p:cNvSpPr>
            <a:spLocks noChangeAspect="1"/>
          </p:cNvSpPr>
          <p:nvPr/>
        </p:nvSpPr>
        <p:spPr>
          <a:xfrm>
            <a:off x="8980266" y="4717633"/>
            <a:ext cx="320040" cy="320040"/>
          </a:xfrm>
          <a:prstGeom prst="rect">
            <a:avLst/>
          </a:prstGeom>
          <a:solidFill>
            <a:srgbClr val="328C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328CC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23D71016-327D-664E-B567-4D1561EBF4F0}"/>
              </a:ext>
            </a:extLst>
          </p:cNvPr>
          <p:cNvSpPr/>
          <p:nvPr/>
        </p:nvSpPr>
        <p:spPr>
          <a:xfrm>
            <a:off x="9175191" y="3821772"/>
            <a:ext cx="1280415" cy="594360"/>
          </a:xfrm>
          <a:prstGeom prst="rect">
            <a:avLst/>
          </a:prstGeom>
          <a:solidFill>
            <a:srgbClr val="CD536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Intra-server scheduler</a:t>
            </a:r>
          </a:p>
        </p:txBody>
      </p: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C5A0B6F2-5342-A248-AD59-2C8C6A7F98F1}"/>
              </a:ext>
            </a:extLst>
          </p:cNvPr>
          <p:cNvGrpSpPr/>
          <p:nvPr/>
        </p:nvGrpSpPr>
        <p:grpSpPr>
          <a:xfrm rot="10800000">
            <a:off x="9606899" y="3194367"/>
            <a:ext cx="457200" cy="640080"/>
            <a:chOff x="4867620" y="4360844"/>
            <a:chExt cx="460037" cy="943640"/>
          </a:xfrm>
        </p:grpSpPr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1A002575-4473-7540-83AC-F929D1F9AD7C}"/>
                </a:ext>
              </a:extLst>
            </p:cNvPr>
            <p:cNvSpPr/>
            <p:nvPr/>
          </p:nvSpPr>
          <p:spPr>
            <a:xfrm rot="5400000">
              <a:off x="4641857" y="4618684"/>
              <a:ext cx="914400" cy="4572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cxnSp>
          <p:nvCxnSpPr>
            <p:cNvPr id="115" name="Straight Arrow Connector 114">
              <a:extLst>
                <a:ext uri="{FF2B5EF4-FFF2-40B4-BE49-F238E27FC236}">
                  <a16:creationId xmlns:a16="http://schemas.microsoft.com/office/drawing/2014/main" id="{DDE443CF-9532-0344-8A26-C771D083294F}"/>
                </a:ext>
              </a:extLst>
            </p:cNvPr>
            <p:cNvCxnSpPr/>
            <p:nvPr/>
          </p:nvCxnSpPr>
          <p:spPr>
            <a:xfrm flipH="1">
              <a:off x="4880473" y="4373696"/>
              <a:ext cx="0" cy="914400"/>
            </a:xfrm>
            <a:prstGeom prst="straightConnector1">
              <a:avLst/>
            </a:prstGeom>
            <a:ln w="28575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AE72E7D8-568B-5E46-BFD1-4D071087FC30}"/>
                </a:ext>
              </a:extLst>
            </p:cNvPr>
            <p:cNvCxnSpPr/>
            <p:nvPr/>
          </p:nvCxnSpPr>
          <p:spPr>
            <a:xfrm flipH="1">
              <a:off x="5319870" y="4360844"/>
              <a:ext cx="0" cy="914400"/>
            </a:xfrm>
            <a:prstGeom prst="straightConnector1">
              <a:avLst/>
            </a:prstGeom>
            <a:ln w="28575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Arrow Connector 116">
              <a:extLst>
                <a:ext uri="{FF2B5EF4-FFF2-40B4-BE49-F238E27FC236}">
                  <a16:creationId xmlns:a16="http://schemas.microsoft.com/office/drawing/2014/main" id="{CAE2DF0C-EFD9-C349-A66A-ED0E82C5B905}"/>
                </a:ext>
              </a:extLst>
            </p:cNvPr>
            <p:cNvCxnSpPr/>
            <p:nvPr/>
          </p:nvCxnSpPr>
          <p:spPr>
            <a:xfrm flipH="1">
              <a:off x="4867620" y="4373696"/>
              <a:ext cx="457200" cy="0"/>
            </a:xfrm>
            <a:prstGeom prst="straightConnector1">
              <a:avLst/>
            </a:prstGeom>
            <a:ln w="28575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95313064-EDB5-4B4F-935F-4FA087A2FF3C}"/>
              </a:ext>
            </a:extLst>
          </p:cNvPr>
          <p:cNvCxnSpPr/>
          <p:nvPr/>
        </p:nvCxnSpPr>
        <p:spPr>
          <a:xfrm flipV="1">
            <a:off x="9140286" y="4416132"/>
            <a:ext cx="675113" cy="301501"/>
          </a:xfrm>
          <a:prstGeom prst="straightConnector1">
            <a:avLst/>
          </a:prstGeom>
          <a:ln w="19050">
            <a:solidFill>
              <a:schemeClr val="tx1"/>
            </a:solidFill>
            <a:headEnd type="none" w="lg" len="lg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Rectangle 118">
            <a:extLst>
              <a:ext uri="{FF2B5EF4-FFF2-40B4-BE49-F238E27FC236}">
                <a16:creationId xmlns:a16="http://schemas.microsoft.com/office/drawing/2014/main" id="{70CAC524-E3C2-FB49-8B8F-73D76BD08298}"/>
              </a:ext>
            </a:extLst>
          </p:cNvPr>
          <p:cNvSpPr>
            <a:spLocks noChangeAspect="1"/>
          </p:cNvSpPr>
          <p:nvPr/>
        </p:nvSpPr>
        <p:spPr>
          <a:xfrm>
            <a:off x="9421717" y="4717633"/>
            <a:ext cx="320040" cy="320040"/>
          </a:xfrm>
          <a:prstGeom prst="rect">
            <a:avLst/>
          </a:prstGeom>
          <a:solidFill>
            <a:srgbClr val="328C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328CC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004894A3-1F7B-DB4C-AB90-F92462EF27DA}"/>
              </a:ext>
            </a:extLst>
          </p:cNvPr>
          <p:cNvSpPr>
            <a:spLocks noChangeAspect="1"/>
          </p:cNvSpPr>
          <p:nvPr/>
        </p:nvSpPr>
        <p:spPr>
          <a:xfrm>
            <a:off x="10262689" y="4717633"/>
            <a:ext cx="320040" cy="320040"/>
          </a:xfrm>
          <a:prstGeom prst="rect">
            <a:avLst/>
          </a:prstGeom>
          <a:solidFill>
            <a:srgbClr val="328C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328CC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A4B6DF9D-4EC5-C34D-BA98-D5E23B9B8AC9}"/>
              </a:ext>
            </a:extLst>
          </p:cNvPr>
          <p:cNvGrpSpPr>
            <a:grpSpLocks noChangeAspect="1"/>
          </p:cNvGrpSpPr>
          <p:nvPr/>
        </p:nvGrpSpPr>
        <p:grpSpPr>
          <a:xfrm>
            <a:off x="9863168" y="4845649"/>
            <a:ext cx="278111" cy="64008"/>
            <a:chOff x="9779907" y="1771252"/>
            <a:chExt cx="595952" cy="137160"/>
          </a:xfrm>
          <a:solidFill>
            <a:srgbClr val="328CC1"/>
          </a:solidFill>
        </p:grpSpPr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0795093C-B4A4-DB48-815F-9B4B23EA7844}"/>
                </a:ext>
              </a:extLst>
            </p:cNvPr>
            <p:cNvSpPr/>
            <p:nvPr/>
          </p:nvSpPr>
          <p:spPr>
            <a:xfrm>
              <a:off x="9779907" y="1771252"/>
              <a:ext cx="137160" cy="13716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035D140D-CE2D-B645-B20A-630173877D76}"/>
                </a:ext>
              </a:extLst>
            </p:cNvPr>
            <p:cNvSpPr/>
            <p:nvPr/>
          </p:nvSpPr>
          <p:spPr>
            <a:xfrm>
              <a:off x="10009303" y="1771252"/>
              <a:ext cx="137160" cy="13716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208E4638-7337-654B-B17A-B1D03B284949}"/>
                </a:ext>
              </a:extLst>
            </p:cNvPr>
            <p:cNvSpPr/>
            <p:nvPr/>
          </p:nvSpPr>
          <p:spPr>
            <a:xfrm>
              <a:off x="10238699" y="1771252"/>
              <a:ext cx="137160" cy="13716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F99B481E-D5F0-1F45-99EA-8277033B9BFB}"/>
              </a:ext>
            </a:extLst>
          </p:cNvPr>
          <p:cNvCxnSpPr/>
          <p:nvPr/>
        </p:nvCxnSpPr>
        <p:spPr>
          <a:xfrm flipV="1">
            <a:off x="9581737" y="4416132"/>
            <a:ext cx="233662" cy="301501"/>
          </a:xfrm>
          <a:prstGeom prst="straightConnector1">
            <a:avLst/>
          </a:prstGeom>
          <a:ln w="19050">
            <a:solidFill>
              <a:schemeClr val="tx1"/>
            </a:solidFill>
            <a:headEnd type="none" w="lg" len="lg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6D5F4C8D-7C90-2142-BC86-AF630787C4C0}"/>
              </a:ext>
            </a:extLst>
          </p:cNvPr>
          <p:cNvCxnSpPr/>
          <p:nvPr/>
        </p:nvCxnSpPr>
        <p:spPr>
          <a:xfrm flipH="1" flipV="1">
            <a:off x="9815399" y="4416132"/>
            <a:ext cx="607310" cy="301501"/>
          </a:xfrm>
          <a:prstGeom prst="straightConnector1">
            <a:avLst/>
          </a:prstGeom>
          <a:ln w="19050">
            <a:solidFill>
              <a:schemeClr val="tx1"/>
            </a:solidFill>
            <a:headEnd type="none" w="lg" len="lg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Rectangle 126">
            <a:extLst>
              <a:ext uri="{FF2B5EF4-FFF2-40B4-BE49-F238E27FC236}">
                <a16:creationId xmlns:a16="http://schemas.microsoft.com/office/drawing/2014/main" id="{C5F17672-35DD-1243-85D2-2598CB90C4AB}"/>
              </a:ext>
            </a:extLst>
          </p:cNvPr>
          <p:cNvSpPr/>
          <p:nvPr/>
        </p:nvSpPr>
        <p:spPr>
          <a:xfrm>
            <a:off x="7295226" y="3303850"/>
            <a:ext cx="320040" cy="18288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D19C7A7E-C6CA-B341-B712-745D07B36E7A}"/>
              </a:ext>
            </a:extLst>
          </p:cNvPr>
          <p:cNvSpPr txBox="1"/>
          <p:nvPr/>
        </p:nvSpPr>
        <p:spPr>
          <a:xfrm>
            <a:off x="5674977" y="3244315"/>
            <a:ext cx="7889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latin typeface="Helvetica Neue" charset="0"/>
                <a:ea typeface="Helvetica Neue" charset="0"/>
                <a:cs typeface="Helvetica Neue" charset="0"/>
              </a:rPr>
              <a:t>Queue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01D295D6-C565-1440-89B0-FAAF3C3EBB6E}"/>
              </a:ext>
            </a:extLst>
          </p:cNvPr>
          <p:cNvSpPr txBox="1"/>
          <p:nvPr/>
        </p:nvSpPr>
        <p:spPr>
          <a:xfrm>
            <a:off x="7223005" y="3503725"/>
            <a:ext cx="6172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500</a:t>
            </a:r>
            <a:endParaRPr lang="en-US" sz="1600" dirty="0"/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1C459469-D10E-A047-9974-AA96B76E02E1}"/>
              </a:ext>
            </a:extLst>
          </p:cNvPr>
          <p:cNvSpPr txBox="1"/>
          <p:nvPr/>
        </p:nvSpPr>
        <p:spPr>
          <a:xfrm>
            <a:off x="7275800" y="3234472"/>
            <a:ext cx="6172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50</a:t>
            </a:r>
            <a:endParaRPr lang="en-US" sz="1600" dirty="0"/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1A9F39C2-4A5F-4149-BB31-AA9282382FEF}"/>
              </a:ext>
            </a:extLst>
          </p:cNvPr>
          <p:cNvSpPr/>
          <p:nvPr/>
        </p:nvSpPr>
        <p:spPr>
          <a:xfrm>
            <a:off x="9674069" y="3579582"/>
            <a:ext cx="320040" cy="18288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33" name="Down Arrow 132">
            <a:extLst>
              <a:ext uri="{FF2B5EF4-FFF2-40B4-BE49-F238E27FC236}">
                <a16:creationId xmlns:a16="http://schemas.microsoft.com/office/drawing/2014/main" id="{C0B02376-4262-AA4A-99CC-8A16A4936036}"/>
              </a:ext>
            </a:extLst>
          </p:cNvPr>
          <p:cNvSpPr/>
          <p:nvPr/>
        </p:nvSpPr>
        <p:spPr>
          <a:xfrm>
            <a:off x="7295201" y="2424752"/>
            <a:ext cx="263608" cy="48609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Rounded Rectangle 133">
            <a:extLst>
              <a:ext uri="{FF2B5EF4-FFF2-40B4-BE49-F238E27FC236}">
                <a16:creationId xmlns:a16="http://schemas.microsoft.com/office/drawing/2014/main" id="{EE307849-D3E1-474C-AC20-A675EEC38869}"/>
              </a:ext>
            </a:extLst>
          </p:cNvPr>
          <p:cNvSpPr/>
          <p:nvPr/>
        </p:nvSpPr>
        <p:spPr>
          <a:xfrm>
            <a:off x="9072142" y="1864626"/>
            <a:ext cx="1109998" cy="457200"/>
          </a:xfrm>
          <a:prstGeom prst="roundRect">
            <a:avLst/>
          </a:prstGeom>
          <a:solidFill>
            <a:srgbClr val="4ABDAC">
              <a:alpha val="74902"/>
            </a:srgb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Client</a:t>
            </a:r>
            <a:r>
              <a:rPr lang="zh-CN" altLang="en-US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n</a:t>
            </a:r>
            <a:endParaRPr lang="en-US" dirty="0">
              <a:solidFill>
                <a:schemeClr val="tx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35" name="Rounded Rectangle 134">
            <a:extLst>
              <a:ext uri="{FF2B5EF4-FFF2-40B4-BE49-F238E27FC236}">
                <a16:creationId xmlns:a16="http://schemas.microsoft.com/office/drawing/2014/main" id="{2CD2DB7C-0DCF-DD4E-AFE4-4C90086C51B5}"/>
              </a:ext>
            </a:extLst>
          </p:cNvPr>
          <p:cNvSpPr/>
          <p:nvPr/>
        </p:nvSpPr>
        <p:spPr>
          <a:xfrm>
            <a:off x="6890731" y="1864626"/>
            <a:ext cx="1109998" cy="457200"/>
          </a:xfrm>
          <a:prstGeom prst="roundRect">
            <a:avLst/>
          </a:prstGeom>
          <a:solidFill>
            <a:srgbClr val="4ABDAC">
              <a:alpha val="74902"/>
            </a:srgb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Client</a:t>
            </a:r>
            <a:r>
              <a:rPr lang="zh-CN" altLang="en-US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2</a:t>
            </a:r>
            <a:endParaRPr lang="en-US" dirty="0">
              <a:solidFill>
                <a:schemeClr val="tx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36" name="Rounded Rectangle 135">
            <a:extLst>
              <a:ext uri="{FF2B5EF4-FFF2-40B4-BE49-F238E27FC236}">
                <a16:creationId xmlns:a16="http://schemas.microsoft.com/office/drawing/2014/main" id="{6E9A5B80-E4BA-EC48-BAAC-0C5CD6437FFA}"/>
              </a:ext>
            </a:extLst>
          </p:cNvPr>
          <p:cNvSpPr/>
          <p:nvPr/>
        </p:nvSpPr>
        <p:spPr>
          <a:xfrm>
            <a:off x="5097373" y="1864626"/>
            <a:ext cx="1109998" cy="457200"/>
          </a:xfrm>
          <a:prstGeom prst="roundRect">
            <a:avLst/>
          </a:prstGeom>
          <a:solidFill>
            <a:srgbClr val="4ABDAC">
              <a:alpha val="74902"/>
            </a:srgb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Client</a:t>
            </a:r>
            <a:r>
              <a:rPr lang="zh-CN" altLang="en-US" sz="1600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altLang="zh-CN" sz="1600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1</a:t>
            </a:r>
            <a:endParaRPr lang="en-US" sz="1600" dirty="0">
              <a:solidFill>
                <a:schemeClr val="tx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5E7BEB3D-32A4-AE41-825C-E21187952DDE}"/>
              </a:ext>
            </a:extLst>
          </p:cNvPr>
          <p:cNvGrpSpPr>
            <a:grpSpLocks noChangeAspect="1"/>
          </p:cNvGrpSpPr>
          <p:nvPr/>
        </p:nvGrpSpPr>
        <p:grpSpPr>
          <a:xfrm>
            <a:off x="8305128" y="2047506"/>
            <a:ext cx="397301" cy="91440"/>
            <a:chOff x="9779907" y="1771252"/>
            <a:chExt cx="595952" cy="137160"/>
          </a:xfrm>
          <a:solidFill>
            <a:srgbClr val="4ABDAC">
              <a:alpha val="74902"/>
            </a:srgbClr>
          </a:solidFill>
        </p:grpSpPr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ECA7697C-BD8A-3F40-8471-ABCAAED87A10}"/>
                </a:ext>
              </a:extLst>
            </p:cNvPr>
            <p:cNvSpPr/>
            <p:nvPr/>
          </p:nvSpPr>
          <p:spPr>
            <a:xfrm>
              <a:off x="9779907" y="1771252"/>
              <a:ext cx="137160" cy="13716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D3CE86E2-446B-8146-B9E3-26D6C0623212}"/>
                </a:ext>
              </a:extLst>
            </p:cNvPr>
            <p:cNvSpPr/>
            <p:nvPr/>
          </p:nvSpPr>
          <p:spPr>
            <a:xfrm>
              <a:off x="10009303" y="1771252"/>
              <a:ext cx="137160" cy="13716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43FB524C-B3E9-6B48-8C2E-EE1695D46BE2}"/>
                </a:ext>
              </a:extLst>
            </p:cNvPr>
            <p:cNvSpPr/>
            <p:nvPr/>
          </p:nvSpPr>
          <p:spPr>
            <a:xfrm>
              <a:off x="10238699" y="1771252"/>
              <a:ext cx="137160" cy="13716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36772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sz="2400" dirty="0" smtClean="0">
            <a:latin typeface="Helvetica Neue" panose="02000503000000020004" pitchFamily="2" charset="0"/>
            <a:ea typeface="Helvetica Neue" panose="02000503000000020004" pitchFamily="2" charset="0"/>
            <a:cs typeface="Helvetica Neue" panose="02000503000000020004" pitchFamily="2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17009</TotalTime>
  <Words>2362</Words>
  <Application>Microsoft Macintosh PowerPoint</Application>
  <PresentationFormat>Widescreen</PresentationFormat>
  <Paragraphs>520</Paragraphs>
  <Slides>32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8" baseType="lpstr">
      <vt:lpstr>Arial</vt:lpstr>
      <vt:lpstr>Calibri</vt:lpstr>
      <vt:lpstr>Calibri Light</vt:lpstr>
      <vt:lpstr>Helvetica Neue</vt:lpstr>
      <vt:lpstr>Wingdings</vt:lpstr>
      <vt:lpstr>Office Theme</vt:lpstr>
      <vt:lpstr>RackSched: A Microsecond-Scale Scheduler for Rack-Scale Computers</vt:lpstr>
      <vt:lpstr>Online services require low tail latency</vt:lpstr>
      <vt:lpstr>How to serve microsecond-scale workloads?</vt:lpstr>
      <vt:lpstr>How to serve microsecond-scale workloads?</vt:lpstr>
      <vt:lpstr>Can we do centralized scheduling?</vt:lpstr>
      <vt:lpstr>Our proposal: hierarchical scheduling</vt:lpstr>
      <vt:lpstr>Our proposal: hierarchical scheduling</vt:lpstr>
      <vt:lpstr>Inter-server scheduler</vt:lpstr>
      <vt:lpstr>A distributed, client-based inter-server scheduler?</vt:lpstr>
      <vt:lpstr>How to realize the two-layer scheduling framework? </vt:lpstr>
      <vt:lpstr>How to realize the two-layer scheduling framework? </vt:lpstr>
      <vt:lpstr>RackSched architecture</vt:lpstr>
      <vt:lpstr>How to realize the two-layer scheduling framework? </vt:lpstr>
      <vt:lpstr>Packet format</vt:lpstr>
      <vt:lpstr>Request processing</vt:lpstr>
      <vt:lpstr>Request scheduling</vt:lpstr>
      <vt:lpstr>How to realize the two-layer scheduling framework? </vt:lpstr>
      <vt:lpstr>Request affinity</vt:lpstr>
      <vt:lpstr>How to realize the two-layer scheduling framework? </vt:lpstr>
      <vt:lpstr>Handling scheduling requirements</vt:lpstr>
      <vt:lpstr>Implementation</vt:lpstr>
      <vt:lpstr>Evaluation</vt:lpstr>
      <vt:lpstr>Evaluation</vt:lpstr>
      <vt:lpstr>Does RackSched improve the performance?</vt:lpstr>
      <vt:lpstr>Does RackSched improve the performance?</vt:lpstr>
      <vt:lpstr>Does RackSched scale?</vt:lpstr>
      <vt:lpstr>Does RackSched benefit applications?</vt:lpstr>
      <vt:lpstr>Design decisions: switch scheduling policies</vt:lpstr>
      <vt:lpstr>Design decisions: load tracking mechanisms</vt:lpstr>
      <vt:lpstr>Design decisions: comparing with  other solutions</vt:lpstr>
      <vt:lpstr>Conclusion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RackSched: A Microsecond-Scale Scheduler for Rack-Scale Computers</dc:title>
  <dc:creator>Hang Zhu</dc:creator>
  <cp:lastModifiedBy>Hang Zhu</cp:lastModifiedBy>
  <cp:revision>691</cp:revision>
  <cp:lastPrinted>2020-10-22T03:50:42Z</cp:lastPrinted>
  <dcterms:created xsi:type="dcterms:W3CDTF">2020-10-04T00:54:29Z</dcterms:created>
  <dcterms:modified xsi:type="dcterms:W3CDTF">2020-10-22T20:35:43Z</dcterms:modified>
</cp:coreProperties>
</file>